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56" r:id="rId2"/>
    <p:sldId id="257" r:id="rId3"/>
    <p:sldId id="258" r:id="rId4"/>
    <p:sldId id="260" r:id="rId5"/>
    <p:sldId id="261" r:id="rId6"/>
    <p:sldId id="262" r:id="rId7"/>
    <p:sldId id="264" r:id="rId8"/>
    <p:sldId id="263"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08"/>
    <p:restoredTop sz="94664"/>
  </p:normalViewPr>
  <p:slideViewPr>
    <p:cSldViewPr snapToGrid="0">
      <p:cViewPr varScale="1">
        <p:scale>
          <a:sx n="112" d="100"/>
          <a:sy n="112" d="100"/>
        </p:scale>
        <p:origin x="600"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2301923" y="1122363"/>
            <a:ext cx="7588155" cy="2621154"/>
          </a:xfrm>
        </p:spPr>
        <p:txBody>
          <a:bodyPr anchor="b">
            <a:normAutofit/>
          </a:bodyPr>
          <a:lstStyle>
            <a:lvl1pPr algn="ctr">
              <a:defRPr sz="40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2301923" y="3843708"/>
            <a:ext cx="7588155" cy="1414091"/>
          </a:xfrm>
        </p:spPr>
        <p:txBody>
          <a:bodyPr>
            <a:normAutofit/>
          </a:bodyPr>
          <a:lstStyle>
            <a:lvl1pPr marL="0" indent="0" algn="ctr">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p>
            <a:fld id="{C128FA71-3A18-48C0-980F-4B68F7F63042}" type="datetime1">
              <a:rPr lang="en-US" smtClean="0"/>
              <a:t>8/31/25</a:t>
            </a:fld>
            <a:endParaRPr lang="en-US"/>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37406418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E956D-CB73-C986-F100-46487310D11E}"/>
              </a:ext>
            </a:extLst>
          </p:cNvPr>
          <p:cNvSpPr>
            <a:spLocks noGrp="1"/>
          </p:cNvSpPr>
          <p:nvPr>
            <p:ph type="title"/>
          </p:nvPr>
        </p:nvSpPr>
        <p:spPr>
          <a:xfrm>
            <a:off x="612648" y="548640"/>
            <a:ext cx="10515600" cy="1132258"/>
          </a:xfr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423E6A-A07C-BF0D-EA30-9A8A854E48F1}"/>
              </a:ext>
            </a:extLst>
          </p:cNvPr>
          <p:cNvSpPr>
            <a:spLocks noGrp="1"/>
          </p:cNvSpPr>
          <p:nvPr>
            <p:ph type="body" orient="vert" idx="1"/>
          </p:nvPr>
        </p:nvSpPr>
        <p:spPr>
          <a:xfrm>
            <a:off x="612648" y="1680898"/>
            <a:ext cx="10515600" cy="449606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EDC9908-8F95-8DFC-72CC-158552B56735}"/>
              </a:ext>
            </a:extLst>
          </p:cNvPr>
          <p:cNvSpPr>
            <a:spLocks noGrp="1"/>
          </p:cNvSpPr>
          <p:nvPr>
            <p:ph type="dt" sz="half" idx="10"/>
          </p:nvPr>
        </p:nvSpPr>
        <p:spPr/>
        <p:txBody>
          <a:bodyPr/>
          <a:lstStyle/>
          <a:p>
            <a:fld id="{7104EDB3-C0E8-45F8-9E1D-1B6C8D1880C0}" type="datetime1">
              <a:rPr lang="en-US" smtClean="0"/>
              <a:t>8/31/25</a:t>
            </a:fld>
            <a:endParaRPr lang="en-US"/>
          </a:p>
        </p:txBody>
      </p:sp>
      <p:sp>
        <p:nvSpPr>
          <p:cNvPr id="5" name="Footer Placeholder 4">
            <a:extLst>
              <a:ext uri="{FF2B5EF4-FFF2-40B4-BE49-F238E27FC236}">
                <a16:creationId xmlns:a16="http://schemas.microsoft.com/office/drawing/2014/main" id="{2C26C9BE-9060-50CB-2BB7-07307FF89A7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84A835B-97D3-BC22-F0B8-4986D4636271}"/>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39405768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85B0252-346C-F6F4-3642-19F571550D45}"/>
              </a:ext>
            </a:extLst>
          </p:cNvPr>
          <p:cNvSpPr>
            <a:spLocks noGrp="1"/>
          </p:cNvSpPr>
          <p:nvPr>
            <p:ph type="title" orient="vert"/>
          </p:nvPr>
        </p:nvSpPr>
        <p:spPr>
          <a:xfrm>
            <a:off x="9634888" y="578497"/>
            <a:ext cx="2047037" cy="5598466"/>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F798DA36-7351-9D6A-518B-678AB8A507D3}"/>
              </a:ext>
            </a:extLst>
          </p:cNvPr>
          <p:cNvSpPr>
            <a:spLocks noGrp="1"/>
          </p:cNvSpPr>
          <p:nvPr>
            <p:ph type="body" orient="vert" idx="1"/>
          </p:nvPr>
        </p:nvSpPr>
        <p:spPr>
          <a:xfrm>
            <a:off x="838200" y="578497"/>
            <a:ext cx="8796688" cy="559846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846BDFF-D746-836C-04B8-CA89AD5D1466}"/>
              </a:ext>
            </a:extLst>
          </p:cNvPr>
          <p:cNvSpPr>
            <a:spLocks noGrp="1"/>
          </p:cNvSpPr>
          <p:nvPr>
            <p:ph type="dt" sz="half" idx="10"/>
          </p:nvPr>
        </p:nvSpPr>
        <p:spPr/>
        <p:txBody>
          <a:bodyPr/>
          <a:lstStyle/>
          <a:p>
            <a:fld id="{9CF0EC4B-54ED-4041-B552-9BA760FA3DBA}" type="datetime1">
              <a:rPr lang="en-US" smtClean="0"/>
              <a:t>8/31/25</a:t>
            </a:fld>
            <a:endParaRPr lang="en-US"/>
          </a:p>
        </p:txBody>
      </p:sp>
      <p:sp>
        <p:nvSpPr>
          <p:cNvPr id="5" name="Footer Placeholder 4">
            <a:extLst>
              <a:ext uri="{FF2B5EF4-FFF2-40B4-BE49-F238E27FC236}">
                <a16:creationId xmlns:a16="http://schemas.microsoft.com/office/drawing/2014/main" id="{919AA929-A9E6-FF9C-0C59-177F892D6A6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9316D893-7E81-90DC-4139-7687B39C3AC8}"/>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2017796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51C1210E-201E-4473-82AC-2466F5386C38}" type="datetime1">
              <a:rPr lang="en-US" smtClean="0"/>
              <a:t>8/31/25</a:t>
            </a:fld>
            <a:endParaRPr lang="en-US"/>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38681634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D06AF-EF87-8489-2C82-DEB90B7EFE0C}"/>
              </a:ext>
            </a:extLst>
          </p:cNvPr>
          <p:cNvSpPr>
            <a:spLocks noGrp="1"/>
          </p:cNvSpPr>
          <p:nvPr>
            <p:ph type="title"/>
          </p:nvPr>
        </p:nvSpPr>
        <p:spPr>
          <a:xfrm>
            <a:off x="603381" y="553616"/>
            <a:ext cx="8273140" cy="4008859"/>
          </a:xfrm>
        </p:spPr>
        <p:txBody>
          <a:bodyPr anchor="t">
            <a:normAutofit/>
          </a:bodyPr>
          <a:lstStyle>
            <a:lvl1pPr>
              <a:defRPr sz="5400" cap="all" baseline="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08E5678-CA38-1318-9EA2-5E0A4F9A59BA}"/>
              </a:ext>
            </a:extLst>
          </p:cNvPr>
          <p:cNvSpPr>
            <a:spLocks noGrp="1"/>
          </p:cNvSpPr>
          <p:nvPr>
            <p:ph type="body" idx="1"/>
          </p:nvPr>
        </p:nvSpPr>
        <p:spPr>
          <a:xfrm>
            <a:off x="603380" y="4589463"/>
            <a:ext cx="8273140" cy="1384617"/>
          </a:xfrm>
        </p:spPr>
        <p:txBody>
          <a:bodyPr anchor="b">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4E99186-7E5A-60AF-DE69-5C7DA71611AB}"/>
              </a:ext>
            </a:extLst>
          </p:cNvPr>
          <p:cNvSpPr>
            <a:spLocks noGrp="1"/>
          </p:cNvSpPr>
          <p:nvPr>
            <p:ph type="dt" sz="half" idx="10"/>
          </p:nvPr>
        </p:nvSpPr>
        <p:spPr/>
        <p:txBody>
          <a:bodyPr/>
          <a:lstStyle/>
          <a:p>
            <a:fld id="{B01EA198-6CAB-4B8F-B93F-1F9C8C4B6CE7}" type="datetime1">
              <a:rPr lang="en-US" smtClean="0"/>
              <a:t>8/31/25</a:t>
            </a:fld>
            <a:endParaRPr lang="en-US"/>
          </a:p>
        </p:txBody>
      </p:sp>
      <p:sp>
        <p:nvSpPr>
          <p:cNvPr id="5" name="Footer Placeholder 4">
            <a:extLst>
              <a:ext uri="{FF2B5EF4-FFF2-40B4-BE49-F238E27FC236}">
                <a16:creationId xmlns:a16="http://schemas.microsoft.com/office/drawing/2014/main" id="{82FA13D1-1FBA-E820-323B-77B41F1A665D}"/>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B39BE85-85F6-4636-C651-D87CC969A49E}"/>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21783727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8" y="548640"/>
            <a:ext cx="10741152" cy="1132258"/>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72E861E-DFBA-B4AA-9356-CDE3D3F57C04}"/>
              </a:ext>
            </a:extLst>
          </p:cNvPr>
          <p:cNvSpPr>
            <a:spLocks noGrp="1"/>
          </p:cNvSpPr>
          <p:nvPr>
            <p:ph sz="half" idx="1"/>
          </p:nvPr>
        </p:nvSpPr>
        <p:spPr>
          <a:xfrm>
            <a:off x="612648"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451D7538-EC5A-3EE7-176F-A58920C5079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CA06041F-4525-44D5-AA4F-332294BF1F56}" type="datetime1">
              <a:rPr lang="en-US" smtClean="0"/>
              <a:t>8/31/25</a:t>
            </a:fld>
            <a:endParaRPr lang="en-US"/>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4504265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EE969-634D-6E32-D227-18E9282C6F9E}"/>
              </a:ext>
            </a:extLst>
          </p:cNvPr>
          <p:cNvSpPr>
            <a:spLocks noGrp="1"/>
          </p:cNvSpPr>
          <p:nvPr>
            <p:ph type="title"/>
          </p:nvPr>
        </p:nvSpPr>
        <p:spPr>
          <a:xfrm>
            <a:off x="609600" y="547396"/>
            <a:ext cx="10745788" cy="1143292"/>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1CD26D4-290A-F0ED-7D62-41EDA6FEC2B9}"/>
              </a:ext>
            </a:extLst>
          </p:cNvPr>
          <p:cNvSpPr>
            <a:spLocks noGrp="1"/>
          </p:cNvSpPr>
          <p:nvPr>
            <p:ph type="body" idx="1"/>
          </p:nvPr>
        </p:nvSpPr>
        <p:spPr>
          <a:xfrm>
            <a:off x="609600" y="1685735"/>
            <a:ext cx="5157787" cy="559834"/>
          </a:xfrm>
        </p:spPr>
        <p:txBody>
          <a:bodyPr anchor="b">
            <a:normAutofit/>
          </a:bodyPr>
          <a:lstStyle>
            <a:lvl1pPr marL="0" indent="0">
              <a:lnSpc>
                <a:spcPct val="90000"/>
              </a:lnSpc>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4DA52B0-7419-A946-4523-6D34BCAD26D1}"/>
              </a:ext>
            </a:extLst>
          </p:cNvPr>
          <p:cNvSpPr>
            <a:spLocks noGrp="1"/>
          </p:cNvSpPr>
          <p:nvPr>
            <p:ph sz="half" idx="2"/>
          </p:nvPr>
        </p:nvSpPr>
        <p:spPr>
          <a:xfrm>
            <a:off x="609600" y="2386894"/>
            <a:ext cx="5157787" cy="37650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06536620-C4F3-EEC3-DBF1-05196B1CBB55}"/>
              </a:ext>
            </a:extLst>
          </p:cNvPr>
          <p:cNvSpPr>
            <a:spLocks noGrp="1"/>
          </p:cNvSpPr>
          <p:nvPr>
            <p:ph type="body" sz="quarter" idx="3"/>
          </p:nvPr>
        </p:nvSpPr>
        <p:spPr>
          <a:xfrm>
            <a:off x="6172200" y="1685735"/>
            <a:ext cx="5183188" cy="559834"/>
          </a:xfrm>
        </p:spPr>
        <p:txBody>
          <a:bodyPr anchor="b">
            <a:normAutofit/>
          </a:bodyPr>
          <a:lstStyle>
            <a:lvl1pPr marL="0" indent="0">
              <a:lnSpc>
                <a:spcPct val="90000"/>
              </a:lnSpc>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3BAE980-E611-98B5-04E9-DE4584B0E33F}"/>
              </a:ext>
            </a:extLst>
          </p:cNvPr>
          <p:cNvSpPr>
            <a:spLocks noGrp="1"/>
          </p:cNvSpPr>
          <p:nvPr>
            <p:ph sz="quarter" idx="4"/>
          </p:nvPr>
        </p:nvSpPr>
        <p:spPr>
          <a:xfrm>
            <a:off x="6172199" y="2386894"/>
            <a:ext cx="5183189" cy="37650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E3B3581-658A-8487-F9CB-E79F2BFF27E4}"/>
              </a:ext>
            </a:extLst>
          </p:cNvPr>
          <p:cNvSpPr>
            <a:spLocks noGrp="1"/>
          </p:cNvSpPr>
          <p:nvPr>
            <p:ph type="dt" sz="half" idx="10"/>
          </p:nvPr>
        </p:nvSpPr>
        <p:spPr/>
        <p:txBody>
          <a:bodyPr/>
          <a:lstStyle/>
          <a:p>
            <a:fld id="{F9557091-BBDF-4EB9-BA6B-2BB67AC4FC0F}" type="datetime1">
              <a:rPr lang="en-US" smtClean="0"/>
              <a:t>8/31/25</a:t>
            </a:fld>
            <a:endParaRPr lang="en-US"/>
          </a:p>
        </p:txBody>
      </p:sp>
      <p:sp>
        <p:nvSpPr>
          <p:cNvPr id="8" name="Footer Placeholder 7">
            <a:extLst>
              <a:ext uri="{FF2B5EF4-FFF2-40B4-BE49-F238E27FC236}">
                <a16:creationId xmlns:a16="http://schemas.microsoft.com/office/drawing/2014/main" id="{949D76D8-9033-26CF-BF4C-AECCC685C177}"/>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E02A06B8-CC1D-542F-D8EB-7625046B91D2}"/>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15267555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A9F42-7FF7-F803-C075-BC4968D35E3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89E8268-7232-2944-F1BD-399F9419B563}"/>
              </a:ext>
            </a:extLst>
          </p:cNvPr>
          <p:cNvSpPr>
            <a:spLocks noGrp="1"/>
          </p:cNvSpPr>
          <p:nvPr>
            <p:ph type="dt" sz="half" idx="10"/>
          </p:nvPr>
        </p:nvSpPr>
        <p:spPr/>
        <p:txBody>
          <a:bodyPr/>
          <a:lstStyle/>
          <a:p>
            <a:fld id="{2D6B226B-77A6-410C-9796-083F278E0125}" type="datetime1">
              <a:rPr lang="en-US" smtClean="0"/>
              <a:t>8/31/25</a:t>
            </a:fld>
            <a:endParaRPr lang="en-US"/>
          </a:p>
        </p:txBody>
      </p:sp>
      <p:sp>
        <p:nvSpPr>
          <p:cNvPr id="4" name="Footer Placeholder 3">
            <a:extLst>
              <a:ext uri="{FF2B5EF4-FFF2-40B4-BE49-F238E27FC236}">
                <a16:creationId xmlns:a16="http://schemas.microsoft.com/office/drawing/2014/main" id="{6B968DDD-323F-89A1-84E3-DDBA626D9386}"/>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98FBDC76-671D-1671-DCE2-D5658BD40E29}"/>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41237057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9BC4D82-0182-501C-9231-46767680476E}"/>
              </a:ext>
            </a:extLst>
          </p:cNvPr>
          <p:cNvSpPr>
            <a:spLocks noGrp="1"/>
          </p:cNvSpPr>
          <p:nvPr>
            <p:ph type="dt" sz="half" idx="10"/>
          </p:nvPr>
        </p:nvSpPr>
        <p:spPr/>
        <p:txBody>
          <a:bodyPr/>
          <a:lstStyle/>
          <a:p>
            <a:fld id="{A23A578B-D289-4C40-8593-3D356C49DA58}" type="datetime1">
              <a:rPr lang="en-US" smtClean="0"/>
              <a:t>8/31/25</a:t>
            </a:fld>
            <a:endParaRPr lang="en-US"/>
          </a:p>
        </p:txBody>
      </p:sp>
      <p:sp>
        <p:nvSpPr>
          <p:cNvPr id="3" name="Footer Placeholder 2">
            <a:extLst>
              <a:ext uri="{FF2B5EF4-FFF2-40B4-BE49-F238E27FC236}">
                <a16:creationId xmlns:a16="http://schemas.microsoft.com/office/drawing/2014/main" id="{10EAA6C9-A7F3-19F1-D17C-A1D83FAF553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34EBB816-1B94-116F-92D4-6043AE9E0C6B}"/>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20081077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0C37F-77BE-E128-4248-D001C39E79C6}"/>
              </a:ext>
            </a:extLst>
          </p:cNvPr>
          <p:cNvSpPr>
            <a:spLocks noGrp="1"/>
          </p:cNvSpPr>
          <p:nvPr>
            <p:ph type="title"/>
          </p:nvPr>
        </p:nvSpPr>
        <p:spPr>
          <a:xfrm>
            <a:off x="597160" y="553616"/>
            <a:ext cx="3595634" cy="1757505"/>
          </a:xfrm>
        </p:spPr>
        <p:txBody>
          <a:bodyPr anchor="t">
            <a:normAutofit/>
          </a:bodyPr>
          <a:lstStyle>
            <a:lvl1pPr>
              <a:defRPr sz="28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F3B20A8-A604-C977-02C0-083BA8663484}"/>
              </a:ext>
            </a:extLst>
          </p:cNvPr>
          <p:cNvSpPr>
            <a:spLocks noGrp="1"/>
          </p:cNvSpPr>
          <p:nvPr>
            <p:ph idx="1"/>
          </p:nvPr>
        </p:nvSpPr>
        <p:spPr>
          <a:xfrm>
            <a:off x="5134708" y="553616"/>
            <a:ext cx="6279741" cy="5486400"/>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EC0EEBFB-2026-6A35-33ED-F008376B67A0}"/>
              </a:ext>
            </a:extLst>
          </p:cNvPr>
          <p:cNvSpPr>
            <a:spLocks noGrp="1"/>
          </p:cNvSpPr>
          <p:nvPr>
            <p:ph type="body" sz="half" idx="2"/>
          </p:nvPr>
        </p:nvSpPr>
        <p:spPr>
          <a:xfrm>
            <a:off x="597160" y="2311121"/>
            <a:ext cx="3595634" cy="3728895"/>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3F05638-7A56-469A-825A-1DFA600254C8}"/>
              </a:ext>
            </a:extLst>
          </p:cNvPr>
          <p:cNvSpPr>
            <a:spLocks noGrp="1"/>
          </p:cNvSpPr>
          <p:nvPr>
            <p:ph type="dt" sz="half" idx="10"/>
          </p:nvPr>
        </p:nvSpPr>
        <p:spPr/>
        <p:txBody>
          <a:bodyPr/>
          <a:lstStyle/>
          <a:p>
            <a:fld id="{713DFAE3-14DB-48A7-A80F-80DDB072CE3D}" type="datetime1">
              <a:rPr lang="en-US" smtClean="0"/>
              <a:t>8/31/25</a:t>
            </a:fld>
            <a:endParaRPr lang="en-US"/>
          </a:p>
        </p:txBody>
      </p:sp>
      <p:sp>
        <p:nvSpPr>
          <p:cNvPr id="6" name="Footer Placeholder 5">
            <a:extLst>
              <a:ext uri="{FF2B5EF4-FFF2-40B4-BE49-F238E27FC236}">
                <a16:creationId xmlns:a16="http://schemas.microsoft.com/office/drawing/2014/main" id="{9C85A215-184B-2105-0279-ED02F6445831}"/>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32C7CA46-892B-253A-3A28-7414E17B837B}"/>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2349733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06A09-98CF-FAC2-3708-AECC4360C651}"/>
              </a:ext>
            </a:extLst>
          </p:cNvPr>
          <p:cNvSpPr>
            <a:spLocks noGrp="1"/>
          </p:cNvSpPr>
          <p:nvPr>
            <p:ph type="title"/>
          </p:nvPr>
        </p:nvSpPr>
        <p:spPr>
          <a:xfrm>
            <a:off x="594360" y="557784"/>
            <a:ext cx="3595634" cy="2212313"/>
          </a:xfrm>
        </p:spPr>
        <p:txBody>
          <a:bodyPr anchor="t">
            <a:normAutofit/>
          </a:bodyPr>
          <a:lstStyle>
            <a:lvl1pPr>
              <a:defRPr sz="28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9571C769-CEC8-962A-01E6-15B0E056791E}"/>
              </a:ext>
            </a:extLst>
          </p:cNvPr>
          <p:cNvSpPr>
            <a:spLocks noGrp="1"/>
          </p:cNvSpPr>
          <p:nvPr>
            <p:ph type="pic" idx="1"/>
          </p:nvPr>
        </p:nvSpPr>
        <p:spPr>
          <a:xfrm>
            <a:off x="5063319" y="657103"/>
            <a:ext cx="6483687" cy="555590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F32C4A61-EF2A-C5A5-B150-4448600B3937}"/>
              </a:ext>
            </a:extLst>
          </p:cNvPr>
          <p:cNvSpPr>
            <a:spLocks noGrp="1"/>
          </p:cNvSpPr>
          <p:nvPr>
            <p:ph type="body" sz="half" idx="2"/>
          </p:nvPr>
        </p:nvSpPr>
        <p:spPr>
          <a:xfrm>
            <a:off x="609601" y="2826137"/>
            <a:ext cx="3585586" cy="3434638"/>
          </a:xfrm>
        </p:spPr>
        <p:txBody>
          <a:bodyPr anchor="b"/>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20B235E-39C7-4C78-20EF-DB48ECD9CB90}"/>
              </a:ext>
            </a:extLst>
          </p:cNvPr>
          <p:cNvSpPr>
            <a:spLocks noGrp="1"/>
          </p:cNvSpPr>
          <p:nvPr>
            <p:ph type="dt" sz="half" idx="10"/>
          </p:nvPr>
        </p:nvSpPr>
        <p:spPr/>
        <p:txBody>
          <a:bodyPr/>
          <a:lstStyle/>
          <a:p>
            <a:fld id="{92C5EAEF-6478-4102-8F5D-A5FE9FC97ACB}" type="datetime1">
              <a:rPr lang="en-US" smtClean="0"/>
              <a:t>8/31/25</a:t>
            </a:fld>
            <a:endParaRPr lang="en-US"/>
          </a:p>
        </p:txBody>
      </p:sp>
      <p:sp>
        <p:nvSpPr>
          <p:cNvPr id="6" name="Footer Placeholder 5">
            <a:extLst>
              <a:ext uri="{FF2B5EF4-FFF2-40B4-BE49-F238E27FC236}">
                <a16:creationId xmlns:a16="http://schemas.microsoft.com/office/drawing/2014/main" id="{7FDC75DA-9A78-9AB9-7171-95A08CC51C56}"/>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5EFE1A03-DCCB-53C7-DBFE-2AD55C90591B}"/>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18765363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5BFB69-9245-EC58-F1DE-FEB625BD336A}"/>
              </a:ext>
            </a:extLst>
          </p:cNvPr>
          <p:cNvSpPr>
            <a:spLocks noGrp="1"/>
          </p:cNvSpPr>
          <p:nvPr>
            <p:ph type="title"/>
          </p:nvPr>
        </p:nvSpPr>
        <p:spPr>
          <a:xfrm>
            <a:off x="612648" y="548640"/>
            <a:ext cx="10653578" cy="1132258"/>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5516AFD5-5144-C460-0CA4-644BC4A93C02}"/>
              </a:ext>
            </a:extLst>
          </p:cNvPr>
          <p:cNvSpPr>
            <a:spLocks noGrp="1"/>
          </p:cNvSpPr>
          <p:nvPr>
            <p:ph type="body" idx="1"/>
          </p:nvPr>
        </p:nvSpPr>
        <p:spPr>
          <a:xfrm>
            <a:off x="612647" y="1715532"/>
            <a:ext cx="10653579" cy="459382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995753E-AF8A-7E04-8A1A-205B755A0215}"/>
              </a:ext>
            </a:extLst>
          </p:cNvPr>
          <p:cNvSpPr>
            <a:spLocks noGrp="1"/>
          </p:cNvSpPr>
          <p:nvPr>
            <p:ph type="dt" sz="half" idx="2"/>
          </p:nvPr>
        </p:nvSpPr>
        <p:spPr>
          <a:xfrm>
            <a:off x="137160" y="6453002"/>
            <a:ext cx="3494314" cy="365125"/>
          </a:xfrm>
          <a:prstGeom prst="rect">
            <a:avLst/>
          </a:prstGeom>
        </p:spPr>
        <p:txBody>
          <a:bodyPr vert="horz" lIns="91440" tIns="45720" rIns="91440" bIns="45720" rtlCol="0" anchor="ctr"/>
          <a:lstStyle>
            <a:lvl1pPr algn="l">
              <a:defRPr sz="900">
                <a:solidFill>
                  <a:schemeClr val="tx1"/>
                </a:solidFill>
              </a:defRPr>
            </a:lvl1pPr>
          </a:lstStyle>
          <a:p>
            <a:fld id="{67F45AC6-C491-4585-A584-9CE2AF7D5500}" type="datetime1">
              <a:rPr lang="en-US" smtClean="0"/>
              <a:t>8/31/25</a:t>
            </a:fld>
            <a:endParaRPr lang="en-US"/>
          </a:p>
        </p:txBody>
      </p:sp>
      <p:sp>
        <p:nvSpPr>
          <p:cNvPr id="5" name="Footer Placeholder 4">
            <a:extLst>
              <a:ext uri="{FF2B5EF4-FFF2-40B4-BE49-F238E27FC236}">
                <a16:creationId xmlns:a16="http://schemas.microsoft.com/office/drawing/2014/main" id="{D4E1B7C8-DA74-800B-EE14-A39E9DB32DE4}"/>
              </a:ext>
            </a:extLst>
          </p:cNvPr>
          <p:cNvSpPr>
            <a:spLocks noGrp="1"/>
          </p:cNvSpPr>
          <p:nvPr>
            <p:ph type="ftr" sz="quarter" idx="3"/>
          </p:nvPr>
        </p:nvSpPr>
        <p:spPr>
          <a:xfrm>
            <a:off x="8876521" y="6453002"/>
            <a:ext cx="2805405" cy="365125"/>
          </a:xfrm>
          <a:prstGeom prst="rect">
            <a:avLst/>
          </a:prstGeom>
        </p:spPr>
        <p:txBody>
          <a:bodyPr vert="horz" lIns="91440" tIns="45720" rIns="91440" bIns="45720" rtlCol="0" anchor="ctr"/>
          <a:lstStyle>
            <a:lvl1pPr algn="r">
              <a:defRPr sz="90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7AC1647D-0DF0-CA1B-F723-EF7B8F508DB7}"/>
              </a:ext>
            </a:extLst>
          </p:cNvPr>
          <p:cNvSpPr>
            <a:spLocks noGrp="1"/>
          </p:cNvSpPr>
          <p:nvPr>
            <p:ph type="sldNum" sz="quarter" idx="4"/>
          </p:nvPr>
        </p:nvSpPr>
        <p:spPr>
          <a:xfrm>
            <a:off x="11632162" y="6453002"/>
            <a:ext cx="429207" cy="365125"/>
          </a:xfrm>
          <a:prstGeom prst="rect">
            <a:avLst/>
          </a:prstGeom>
        </p:spPr>
        <p:txBody>
          <a:bodyPr vert="horz" lIns="91440" tIns="45720" rIns="91440" bIns="45720" rtlCol="0" anchor="ctr"/>
          <a:lstStyle>
            <a:lvl1pPr algn="r">
              <a:defRPr sz="900">
                <a:solidFill>
                  <a:schemeClr val="tx1"/>
                </a:solidFill>
              </a:defRPr>
            </a:lvl1pPr>
          </a:lstStyle>
          <a:p>
            <a:fld id="{CC057153-B650-4DEB-B370-79DDCFDCE934}" type="slidenum">
              <a:rPr lang="en-US" smtClean="0"/>
              <a:t>‹#›</a:t>
            </a:fld>
            <a:endParaRPr lang="en-US"/>
          </a:p>
        </p:txBody>
      </p:sp>
    </p:spTree>
    <p:extLst>
      <p:ext uri="{BB962C8B-B14F-4D97-AF65-F5344CB8AC3E}">
        <p14:creationId xmlns:p14="http://schemas.microsoft.com/office/powerpoint/2010/main" val="3522587622"/>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hf sldNum="0" hdr="0" ftr="0" dt="0"/>
  <p:txStyles>
    <p:title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4572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2pPr>
      <a:lvl3pPr marL="6858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9144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1143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F447467-474F-7A46-9B55-A89C6B0DA1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Video 3" descr="Box Packages">
            <a:extLst>
              <a:ext uri="{FF2B5EF4-FFF2-40B4-BE49-F238E27FC236}">
                <a16:creationId xmlns:a16="http://schemas.microsoft.com/office/drawing/2014/main" id="{77B5F4E5-842D-3968-60E0-8179532058B2}"/>
              </a:ext>
            </a:extLst>
          </p:cNvPr>
          <p:cNvPicPr>
            <a:picLocks noChangeAspect="1"/>
          </p:cNvPicPr>
          <p:nvPr>
            <a:videoFile r:link="rId2"/>
            <p:extLst>
              <p:ext uri="{DAA4B4D4-6D71-4841-9C94-3DE7FCFB9230}">
                <p14:media xmlns:p14="http://schemas.microsoft.com/office/powerpoint/2010/main" r:embed="rId1"/>
              </p:ext>
            </p:extLst>
          </p:nvPr>
        </p:nvPicPr>
        <p:blipFill>
          <a:blip r:embed="rId4"/>
          <a:srcRect r="-1" b="283"/>
          <a:stretch>
            <a:fillRect/>
          </a:stretch>
        </p:blipFill>
        <p:spPr>
          <a:xfrm>
            <a:off x="20" y="10"/>
            <a:ext cx="12191980" cy="6857990"/>
          </a:xfrm>
          <a:prstGeom prst="rect">
            <a:avLst/>
          </a:prstGeom>
        </p:spPr>
      </p:pic>
      <p:sp>
        <p:nvSpPr>
          <p:cNvPr id="11" name="Rectangle 10">
            <a:extLst>
              <a:ext uri="{FF2B5EF4-FFF2-40B4-BE49-F238E27FC236}">
                <a16:creationId xmlns:a16="http://schemas.microsoft.com/office/drawing/2014/main" id="{A9CCD9CD-49AE-3D3E-923B-81ECD3FBF7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4581985" y="-752015"/>
            <a:ext cx="6858000" cy="8362030"/>
          </a:xfrm>
          <a:prstGeom prst="rect">
            <a:avLst/>
          </a:prstGeom>
          <a:gradFill>
            <a:gsLst>
              <a:gs pos="0">
                <a:srgbClr val="000000">
                  <a:alpha val="0"/>
                </a:srgbClr>
              </a:gs>
              <a:gs pos="55000">
                <a:srgbClr val="000000">
                  <a:alpha val="50000"/>
                </a:srgbClr>
              </a:gs>
              <a:gs pos="100000">
                <a:srgbClr val="000000">
                  <a:alpha val="6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000965A-69EB-5C88-1E4C-84207192E34B}"/>
              </a:ext>
            </a:extLst>
          </p:cNvPr>
          <p:cNvSpPr>
            <a:spLocks noGrp="1"/>
          </p:cNvSpPr>
          <p:nvPr>
            <p:ph type="ctrTitle"/>
          </p:nvPr>
        </p:nvSpPr>
        <p:spPr>
          <a:xfrm>
            <a:off x="6920980" y="1893965"/>
            <a:ext cx="4738347" cy="1986802"/>
          </a:xfrm>
        </p:spPr>
        <p:txBody>
          <a:bodyPr>
            <a:normAutofit/>
          </a:bodyPr>
          <a:lstStyle/>
          <a:p>
            <a:pPr algn="r"/>
            <a:r>
              <a:rPr lang="en-US" sz="3700">
                <a:solidFill>
                  <a:srgbClr val="FFFFFF"/>
                </a:solidFill>
              </a:rPr>
              <a:t>AI Assisted Navigation Device</a:t>
            </a:r>
            <a:br>
              <a:rPr lang="en-US" sz="3700">
                <a:solidFill>
                  <a:srgbClr val="FFFFFF"/>
                </a:solidFill>
              </a:rPr>
            </a:br>
            <a:r>
              <a:rPr lang="en-US" sz="3700">
                <a:solidFill>
                  <a:srgbClr val="FFFFFF"/>
                </a:solidFill>
              </a:rPr>
              <a:t>Module Integration</a:t>
            </a:r>
          </a:p>
        </p:txBody>
      </p:sp>
      <p:sp>
        <p:nvSpPr>
          <p:cNvPr id="3" name="Subtitle 2">
            <a:extLst>
              <a:ext uri="{FF2B5EF4-FFF2-40B4-BE49-F238E27FC236}">
                <a16:creationId xmlns:a16="http://schemas.microsoft.com/office/drawing/2014/main" id="{7B9FC581-78CB-A44A-DE95-BEEA66436D36}"/>
              </a:ext>
            </a:extLst>
          </p:cNvPr>
          <p:cNvSpPr>
            <a:spLocks noGrp="1"/>
          </p:cNvSpPr>
          <p:nvPr>
            <p:ph type="subTitle" idx="1"/>
          </p:nvPr>
        </p:nvSpPr>
        <p:spPr>
          <a:xfrm>
            <a:off x="6901102" y="3973128"/>
            <a:ext cx="4738347" cy="1189425"/>
          </a:xfrm>
        </p:spPr>
        <p:txBody>
          <a:bodyPr>
            <a:normAutofit/>
          </a:bodyPr>
          <a:lstStyle/>
          <a:p>
            <a:pPr algn="r"/>
            <a:r>
              <a:rPr lang="en-US" dirty="0">
                <a:solidFill>
                  <a:srgbClr val="FFFFFF"/>
                </a:solidFill>
              </a:rPr>
              <a:t>By Ritika Maikap &amp; Ratnesh Kumar Tiwary</a:t>
            </a:r>
          </a:p>
        </p:txBody>
      </p:sp>
    </p:spTree>
    <p:extLst>
      <p:ext uri="{BB962C8B-B14F-4D97-AF65-F5344CB8AC3E}">
        <p14:creationId xmlns:p14="http://schemas.microsoft.com/office/powerpoint/2010/main" val="759663557"/>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13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7B65277-82C6-6D08-6DCA-4A7DCC3B71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A28A2A0-2E93-9E6F-5AB8-BDA00D25B8C7}"/>
              </a:ext>
            </a:extLst>
          </p:cNvPr>
          <p:cNvSpPr>
            <a:spLocks noGrp="1"/>
          </p:cNvSpPr>
          <p:nvPr>
            <p:ph type="title"/>
          </p:nvPr>
        </p:nvSpPr>
        <p:spPr>
          <a:xfrm>
            <a:off x="612648" y="603504"/>
            <a:ext cx="5862396" cy="1527048"/>
          </a:xfrm>
        </p:spPr>
        <p:txBody>
          <a:bodyPr anchor="b">
            <a:normAutofit/>
          </a:bodyPr>
          <a:lstStyle/>
          <a:p>
            <a:r>
              <a:rPr lang="en-US" dirty="0"/>
              <a:t>Big Picture</a:t>
            </a:r>
            <a:endParaRPr lang="en-US"/>
          </a:p>
        </p:txBody>
      </p:sp>
      <p:sp>
        <p:nvSpPr>
          <p:cNvPr id="3" name="Content Placeholder 2">
            <a:extLst>
              <a:ext uri="{FF2B5EF4-FFF2-40B4-BE49-F238E27FC236}">
                <a16:creationId xmlns:a16="http://schemas.microsoft.com/office/drawing/2014/main" id="{B442C909-B0A5-9330-D23D-E0DA96F99DA9}"/>
              </a:ext>
            </a:extLst>
          </p:cNvPr>
          <p:cNvSpPr>
            <a:spLocks noGrp="1"/>
          </p:cNvSpPr>
          <p:nvPr>
            <p:ph idx="1"/>
          </p:nvPr>
        </p:nvSpPr>
        <p:spPr>
          <a:xfrm>
            <a:off x="612648" y="2212848"/>
            <a:ext cx="5862396" cy="4096512"/>
          </a:xfrm>
        </p:spPr>
        <p:txBody>
          <a:bodyPr>
            <a:normAutofit/>
          </a:bodyPr>
          <a:lstStyle/>
          <a:p>
            <a:pPr marL="0" indent="0">
              <a:buNone/>
            </a:pPr>
            <a:r>
              <a:rPr lang="en-US" sz="1800"/>
              <a:t>The application will have a front end in react.js. Along with all other features, the main feature lies in 2 buttons, ‘vision assist’ and ‘scan text’. Both these options will trigger separate python files having separate ML models, one for object detection another for text to speech conversion. Integration is the part where we compile several files into one unit so that every unit can interact with each other. We have integrated all the modules using FASTAPI and DOCKER.  </a:t>
            </a:r>
          </a:p>
        </p:txBody>
      </p:sp>
      <p:pic>
        <p:nvPicPr>
          <p:cNvPr id="7" name="Graphic 6" descr="Web cam">
            <a:extLst>
              <a:ext uri="{FF2B5EF4-FFF2-40B4-BE49-F238E27FC236}">
                <a16:creationId xmlns:a16="http://schemas.microsoft.com/office/drawing/2014/main" id="{E00E6C0C-093F-6457-6B7E-3091C24F737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091395" y="1102440"/>
            <a:ext cx="4681506" cy="4681506"/>
          </a:xfrm>
          <a:prstGeom prst="rect">
            <a:avLst/>
          </a:prstGeom>
        </p:spPr>
      </p:pic>
    </p:spTree>
    <p:extLst>
      <p:ext uri="{BB962C8B-B14F-4D97-AF65-F5344CB8AC3E}">
        <p14:creationId xmlns:p14="http://schemas.microsoft.com/office/powerpoint/2010/main" val="10127479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8182D3-513D-240A-41D0-149DF6BF888C}"/>
              </a:ext>
            </a:extLst>
          </p:cNvPr>
          <p:cNvSpPr>
            <a:spLocks noGrp="1"/>
          </p:cNvSpPr>
          <p:nvPr>
            <p:ph type="title"/>
          </p:nvPr>
        </p:nvSpPr>
        <p:spPr/>
        <p:txBody>
          <a:bodyPr/>
          <a:lstStyle/>
          <a:p>
            <a:pPr algn="ctr"/>
            <a:r>
              <a:rPr lang="en-US" dirty="0"/>
              <a:t>Framework Flow</a:t>
            </a:r>
          </a:p>
        </p:txBody>
      </p:sp>
      <p:sp>
        <p:nvSpPr>
          <p:cNvPr id="3" name="Content Placeholder 2">
            <a:extLst>
              <a:ext uri="{FF2B5EF4-FFF2-40B4-BE49-F238E27FC236}">
                <a16:creationId xmlns:a16="http://schemas.microsoft.com/office/drawing/2014/main" id="{B278A214-D767-7E3D-4A63-6993ECB18993}"/>
              </a:ext>
            </a:extLst>
          </p:cNvPr>
          <p:cNvSpPr>
            <a:spLocks noGrp="1"/>
          </p:cNvSpPr>
          <p:nvPr>
            <p:ph idx="1"/>
          </p:nvPr>
        </p:nvSpPr>
        <p:spPr/>
        <p:txBody>
          <a:bodyPr>
            <a:normAutofit fontScale="92500" lnSpcReduction="10000"/>
          </a:bodyPr>
          <a:lstStyle/>
          <a:p>
            <a:pPr marL="0" indent="0">
              <a:buNone/>
            </a:pPr>
            <a:r>
              <a:rPr lang="en-US" b="1" dirty="0">
                <a:latin typeface="Arial" panose="020B0604020202020204" pitchFamily="34" charset="0"/>
                <a:cs typeface="Arial" panose="020B0604020202020204" pitchFamily="34" charset="0"/>
              </a:rPr>
              <a:t>How the framework flows</a:t>
            </a:r>
          </a:p>
          <a:p>
            <a:r>
              <a:rPr lang="en-US" b="1" dirty="0">
                <a:latin typeface="Arial" panose="020B0604020202020204" pitchFamily="34" charset="0"/>
                <a:cs typeface="Arial" panose="020B0604020202020204" pitchFamily="34" charset="0"/>
              </a:rPr>
              <a:t>React (frontend)</a:t>
            </a:r>
            <a:r>
              <a:rPr lang="en-US" dirty="0">
                <a:latin typeface="Arial" panose="020B0604020202020204" pitchFamily="34" charset="0"/>
                <a:cs typeface="Arial" panose="020B0604020202020204" pitchFamily="34" charset="0"/>
              </a:rPr>
              <a:t> shows </a:t>
            </a:r>
            <a:r>
              <a:rPr lang="en-US" b="1" dirty="0">
                <a:latin typeface="Arial" panose="020B0604020202020204" pitchFamily="34" charset="0"/>
                <a:cs typeface="Arial" panose="020B0604020202020204" pitchFamily="34" charset="0"/>
              </a:rPr>
              <a:t>two buttons</a:t>
            </a:r>
            <a:r>
              <a:rPr lang="en-US" dirty="0">
                <a:latin typeface="Arial" panose="020B0604020202020204" pitchFamily="34" charset="0"/>
                <a:cs typeface="Arial" panose="020B0604020202020204" pitchFamily="34" charset="0"/>
              </a:rPr>
              <a:t>:</a:t>
            </a:r>
          </a:p>
          <a:p>
            <a:pPr lvl="1"/>
            <a:r>
              <a:rPr lang="en-US" dirty="0">
                <a:latin typeface="Arial" panose="020B0604020202020204" pitchFamily="34" charset="0"/>
                <a:cs typeface="Arial" panose="020B0604020202020204" pitchFamily="34" charset="0"/>
              </a:rPr>
              <a:t>“Vision Assist (</a:t>
            </a:r>
            <a:r>
              <a:rPr lang="en-US" dirty="0" err="1">
                <a:latin typeface="Arial" panose="020B0604020202020204" pitchFamily="34" charset="0"/>
                <a:cs typeface="Arial" panose="020B0604020202020204" pitchFamily="34" charset="0"/>
              </a:rPr>
              <a:t>Gradio</a:t>
            </a:r>
            <a:r>
              <a:rPr lang="en-US" dirty="0">
                <a:latin typeface="Arial" panose="020B0604020202020204" pitchFamily="34" charset="0"/>
                <a:cs typeface="Arial" panose="020B0604020202020204" pitchFamily="34" charset="0"/>
              </a:rPr>
              <a:t>)” → </a:t>
            </a:r>
            <a:r>
              <a:rPr lang="en-US" b="1" dirty="0">
                <a:latin typeface="Arial" panose="020B0604020202020204" pitchFamily="34" charset="0"/>
                <a:cs typeface="Arial" panose="020B0604020202020204" pitchFamily="34" charset="0"/>
              </a:rPr>
              <a:t>calls </a:t>
            </a:r>
            <a:r>
              <a:rPr lang="en-US" b="1" dirty="0" err="1">
                <a:latin typeface="Arial" panose="020B0604020202020204" pitchFamily="34" charset="0"/>
                <a:cs typeface="Arial" panose="020B0604020202020204" pitchFamily="34" charset="0"/>
              </a:rPr>
              <a:t>FastAPI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gradio</a:t>
            </a:r>
            <a:r>
              <a:rPr lang="en-US" dirty="0">
                <a:latin typeface="Arial" panose="020B0604020202020204" pitchFamily="34" charset="0"/>
                <a:cs typeface="Arial" panose="020B0604020202020204" pitchFamily="34" charset="0"/>
              </a:rPr>
              <a:t>/start.</a:t>
            </a:r>
          </a:p>
          <a:p>
            <a:pPr lvl="2"/>
            <a:r>
              <a:rPr lang="en-US" dirty="0" err="1">
                <a:latin typeface="Arial" panose="020B0604020202020204" pitchFamily="34" charset="0"/>
                <a:cs typeface="Arial" panose="020B0604020202020204" pitchFamily="34" charset="0"/>
              </a:rPr>
              <a:t>FastAPI</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spawns </a:t>
            </a:r>
            <a:r>
              <a:rPr lang="en-US" b="1" dirty="0" err="1">
                <a:latin typeface="Arial" panose="020B0604020202020204" pitchFamily="34" charset="0"/>
                <a:cs typeface="Arial" panose="020B0604020202020204" pitchFamily="34" charset="0"/>
              </a:rPr>
              <a:t>gradio_app</a:t>
            </a:r>
            <a:r>
              <a:rPr lang="en-US" b="1" dirty="0">
                <a:latin typeface="Arial" panose="020B0604020202020204" pitchFamily="34" charset="0"/>
                <a:cs typeface="Arial" panose="020B0604020202020204" pitchFamily="34" charset="0"/>
              </a:rPr>
              <a:t>/</a:t>
            </a:r>
            <a:r>
              <a:rPr lang="en-US" b="1" dirty="0" err="1">
                <a:latin typeface="Arial" panose="020B0604020202020204" pitchFamily="34" charset="0"/>
                <a:cs typeface="Arial" panose="020B0604020202020204" pitchFamily="34" charset="0"/>
              </a:rPr>
              <a:t>live_gradio.py</a:t>
            </a:r>
            <a:r>
              <a:rPr lang="en-US" dirty="0">
                <a:latin typeface="Arial" panose="020B0604020202020204" pitchFamily="34" charset="0"/>
                <a:cs typeface="Arial" panose="020B0604020202020204" pitchFamily="34" charset="0"/>
              </a:rPr>
              <a:t>.</a:t>
            </a:r>
          </a:p>
          <a:p>
            <a:pPr lvl="2"/>
            <a:r>
              <a:rPr lang="en-US" dirty="0">
                <a:latin typeface="Arial" panose="020B0604020202020204" pitchFamily="34" charset="0"/>
                <a:cs typeface="Arial" panose="020B0604020202020204" pitchFamily="34" charset="0"/>
              </a:rPr>
              <a:t>The script runs a </a:t>
            </a:r>
            <a:r>
              <a:rPr lang="en-US" dirty="0" err="1">
                <a:latin typeface="Arial" panose="020B0604020202020204" pitchFamily="34" charset="0"/>
                <a:cs typeface="Arial" panose="020B0604020202020204" pitchFamily="34" charset="0"/>
              </a:rPr>
              <a:t>Gradio</a:t>
            </a:r>
            <a:r>
              <a:rPr lang="en-US" dirty="0">
                <a:latin typeface="Arial" panose="020B0604020202020204" pitchFamily="34" charset="0"/>
                <a:cs typeface="Arial" panose="020B0604020202020204" pitchFamily="34" charset="0"/>
              </a:rPr>
              <a:t> UI (webcam in the browser) at http://127.0.0.1:7860.</a:t>
            </a:r>
          </a:p>
          <a:p>
            <a:pPr lvl="2"/>
            <a:r>
              <a:rPr lang="en-US" dirty="0">
                <a:latin typeface="Arial" panose="020B0604020202020204" pitchFamily="34" charset="0"/>
                <a:cs typeface="Arial" panose="020B0604020202020204" pitchFamily="34" charset="0"/>
              </a:rPr>
              <a:t>React </a:t>
            </a:r>
            <a:r>
              <a:rPr lang="en-US" b="1" dirty="0" err="1">
                <a:latin typeface="Arial" panose="020B0604020202020204" pitchFamily="34" charset="0"/>
                <a:cs typeface="Arial" panose="020B0604020202020204" pitchFamily="34" charset="0"/>
              </a:rPr>
              <a:t>iframes</a:t>
            </a:r>
            <a:r>
              <a:rPr lang="en-US" b="1" dirty="0">
                <a:latin typeface="Arial" panose="020B0604020202020204" pitchFamily="34" charset="0"/>
                <a:cs typeface="Arial" panose="020B0604020202020204" pitchFamily="34" charset="0"/>
              </a:rPr>
              <a:t>(</a:t>
            </a:r>
            <a:r>
              <a:rPr lang="en-US" dirty="0"/>
              <a:t>embed another webpage inside the current webpage)</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 that URL.</a:t>
            </a:r>
          </a:p>
          <a:p>
            <a:pPr lvl="1"/>
            <a:r>
              <a:rPr lang="en-US" dirty="0">
                <a:latin typeface="Arial" panose="020B0604020202020204" pitchFamily="34" charset="0"/>
                <a:cs typeface="Arial" panose="020B0604020202020204" pitchFamily="34" charset="0"/>
              </a:rPr>
              <a:t>“Scan Text” → </a:t>
            </a:r>
            <a:r>
              <a:rPr lang="en-US" b="1" dirty="0">
                <a:latin typeface="Arial" panose="020B0604020202020204" pitchFamily="34" charset="0"/>
                <a:cs typeface="Arial" panose="020B0604020202020204" pitchFamily="34" charset="0"/>
              </a:rPr>
              <a:t>calls </a:t>
            </a:r>
            <a:r>
              <a:rPr lang="en-US" b="1" dirty="0" err="1">
                <a:latin typeface="Arial" panose="020B0604020202020204" pitchFamily="34" charset="0"/>
                <a:cs typeface="Arial" panose="020B0604020202020204" pitchFamily="34" charset="0"/>
              </a:rPr>
              <a:t>FastAPI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ocr</a:t>
            </a:r>
            <a:r>
              <a:rPr lang="en-US" dirty="0">
                <a:latin typeface="Arial" panose="020B0604020202020204" pitchFamily="34" charset="0"/>
                <a:cs typeface="Arial" panose="020B0604020202020204" pitchFamily="34" charset="0"/>
              </a:rPr>
              <a:t>/start.</a:t>
            </a:r>
          </a:p>
          <a:p>
            <a:pPr lvl="2"/>
            <a:r>
              <a:rPr lang="en-US" dirty="0" err="1">
                <a:latin typeface="Arial" panose="020B0604020202020204" pitchFamily="34" charset="0"/>
                <a:cs typeface="Arial" panose="020B0604020202020204" pitchFamily="34" charset="0"/>
              </a:rPr>
              <a:t>FastAPI</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spawns </a:t>
            </a:r>
            <a:r>
              <a:rPr lang="en-US" b="1" dirty="0" err="1">
                <a:latin typeface="Arial" panose="020B0604020202020204" pitchFamily="34" charset="0"/>
                <a:cs typeface="Arial" panose="020B0604020202020204" pitchFamily="34" charset="0"/>
              </a:rPr>
              <a:t>ocr_app</a:t>
            </a:r>
            <a:r>
              <a:rPr lang="en-US" b="1" dirty="0">
                <a:latin typeface="Arial" panose="020B0604020202020204" pitchFamily="34" charset="0"/>
                <a:cs typeface="Arial" panose="020B0604020202020204" pitchFamily="34" charset="0"/>
              </a:rPr>
              <a:t>/</a:t>
            </a:r>
            <a:r>
              <a:rPr lang="en-US" b="1" dirty="0" err="1">
                <a:latin typeface="Arial" panose="020B0604020202020204" pitchFamily="34" charset="0"/>
                <a:cs typeface="Arial" panose="020B0604020202020204" pitchFamily="34" charset="0"/>
              </a:rPr>
              <a:t>live_ocr_tts.py</a:t>
            </a:r>
            <a:r>
              <a:rPr lang="en-US" dirty="0">
                <a:latin typeface="Arial" panose="020B0604020202020204" pitchFamily="34" charset="0"/>
                <a:cs typeface="Arial" panose="020B0604020202020204" pitchFamily="34" charset="0"/>
              </a:rPr>
              <a:t>.</a:t>
            </a:r>
          </a:p>
          <a:p>
            <a:pPr lvl="2"/>
            <a:r>
              <a:rPr lang="en-US" dirty="0">
                <a:latin typeface="Arial" panose="020B0604020202020204" pitchFamily="34" charset="0"/>
                <a:cs typeface="Arial" panose="020B0604020202020204" pitchFamily="34" charset="0"/>
              </a:rPr>
              <a:t>This opens a </a:t>
            </a:r>
            <a:r>
              <a:rPr lang="en-US" b="1" dirty="0">
                <a:latin typeface="Arial" panose="020B0604020202020204" pitchFamily="34" charset="0"/>
                <a:cs typeface="Arial" panose="020B0604020202020204" pitchFamily="34" charset="0"/>
              </a:rPr>
              <a:t>native</a:t>
            </a:r>
            <a:r>
              <a:rPr lang="en-US" dirty="0">
                <a:latin typeface="Arial" panose="020B0604020202020204" pitchFamily="34" charset="0"/>
                <a:cs typeface="Arial" panose="020B0604020202020204" pitchFamily="34" charset="0"/>
              </a:rPr>
              <a:t> OpenCV window on your Mac (not inside the page) and speaks via TTS(text to speech engine).</a:t>
            </a:r>
          </a:p>
          <a:p>
            <a:r>
              <a:rPr lang="en-US" sz="1700" b="1" dirty="0">
                <a:latin typeface="Arial" panose="020B0604020202020204" pitchFamily="34" charset="0"/>
                <a:cs typeface="Arial" panose="020B0604020202020204" pitchFamily="34" charset="0"/>
              </a:rPr>
              <a:t>Key fact</a:t>
            </a:r>
            <a:r>
              <a:rPr lang="en-US" sz="1700" dirty="0">
                <a:latin typeface="Arial" panose="020B0604020202020204" pitchFamily="34" charset="0"/>
                <a:cs typeface="Arial" panose="020B0604020202020204" pitchFamily="34" charset="0"/>
              </a:rPr>
              <a:t>: a single webcam can’t be opened by two processes at once. So the reliable pattern is: run </a:t>
            </a:r>
            <a:r>
              <a:rPr lang="en-US" sz="1700" b="1" dirty="0">
                <a:latin typeface="Arial" panose="020B0604020202020204" pitchFamily="34" charset="0"/>
                <a:cs typeface="Arial" panose="020B0604020202020204" pitchFamily="34" charset="0"/>
              </a:rPr>
              <a:t>only one</a:t>
            </a:r>
            <a:r>
              <a:rPr lang="en-US" sz="1700" dirty="0">
                <a:latin typeface="Arial" panose="020B0604020202020204" pitchFamily="34" charset="0"/>
                <a:cs typeface="Arial" panose="020B0604020202020204" pitchFamily="34" charset="0"/>
              </a:rPr>
              <a:t> of your Python apps at a time on the </a:t>
            </a:r>
            <a:r>
              <a:rPr lang="en-US" sz="1700" b="1" dirty="0">
                <a:latin typeface="Arial" panose="020B0604020202020204" pitchFamily="34" charset="0"/>
                <a:cs typeface="Arial" panose="020B0604020202020204" pitchFamily="34" charset="0"/>
              </a:rPr>
              <a:t>same port</a:t>
            </a:r>
            <a:r>
              <a:rPr lang="en-US" sz="1700" dirty="0">
                <a:latin typeface="Arial" panose="020B0604020202020204" pitchFamily="34" charset="0"/>
                <a:cs typeface="Arial" panose="020B0604020202020204" pitchFamily="34" charset="0"/>
              </a:rPr>
              <a:t> (e.g., 7860). When you switch, cleanly stop the current process, start the other on the same port, and keep the </a:t>
            </a:r>
            <a:r>
              <a:rPr lang="en-US" sz="1700" dirty="0" err="1">
                <a:latin typeface="Arial" panose="020B0604020202020204" pitchFamily="34" charset="0"/>
                <a:cs typeface="Arial" panose="020B0604020202020204" pitchFamily="34" charset="0"/>
              </a:rPr>
              <a:t>iframe</a:t>
            </a:r>
            <a:r>
              <a:rPr lang="en-US" sz="1700" dirty="0">
                <a:latin typeface="Arial" panose="020B0604020202020204" pitchFamily="34" charset="0"/>
                <a:cs typeface="Arial" panose="020B0604020202020204" pitchFamily="34" charset="0"/>
              </a:rPr>
              <a:t> </a:t>
            </a:r>
            <a:r>
              <a:rPr lang="en-US" sz="1700" dirty="0" err="1">
                <a:latin typeface="Arial" panose="020B0604020202020204" pitchFamily="34" charset="0"/>
                <a:cs typeface="Arial" panose="020B0604020202020204" pitchFamily="34" charset="0"/>
              </a:rPr>
              <a:t>src</a:t>
            </a:r>
            <a:r>
              <a:rPr lang="en-US" sz="1700" dirty="0">
                <a:latin typeface="Arial" panose="020B0604020202020204" pitchFamily="34" charset="0"/>
                <a:cs typeface="Arial" panose="020B0604020202020204" pitchFamily="34" charset="0"/>
              </a:rPr>
              <a:t> unchanged (http://127.0.0.1:7860). The </a:t>
            </a:r>
            <a:r>
              <a:rPr lang="en-US" sz="1700" dirty="0" err="1">
                <a:latin typeface="Arial" panose="020B0604020202020204" pitchFamily="34" charset="0"/>
                <a:cs typeface="Arial" panose="020B0604020202020204" pitchFamily="34" charset="0"/>
              </a:rPr>
              <a:t>iframe</a:t>
            </a:r>
            <a:r>
              <a:rPr lang="en-US" sz="1700" dirty="0">
                <a:latin typeface="Arial" panose="020B0604020202020204" pitchFamily="34" charset="0"/>
                <a:cs typeface="Arial" panose="020B0604020202020204" pitchFamily="34" charset="0"/>
              </a:rPr>
              <a:t> will simply reload to the new app.</a:t>
            </a:r>
          </a:p>
          <a:p>
            <a:pPr marL="0" indent="0">
              <a:buNone/>
            </a:pP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354052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10;&#10;AI-generated content may be incorrect.">
            <a:extLst>
              <a:ext uri="{FF2B5EF4-FFF2-40B4-BE49-F238E27FC236}">
                <a16:creationId xmlns:a16="http://schemas.microsoft.com/office/drawing/2014/main" id="{5C9E0BC3-71DD-A55E-387F-AFB4C217C105}"/>
              </a:ext>
            </a:extLst>
          </p:cNvPr>
          <p:cNvPicPr>
            <a:picLocks noChangeAspect="1"/>
          </p:cNvPicPr>
          <p:nvPr/>
        </p:nvPicPr>
        <p:blipFill>
          <a:blip r:embed="rId2"/>
          <a:stretch>
            <a:fillRect/>
          </a:stretch>
        </p:blipFill>
        <p:spPr>
          <a:xfrm>
            <a:off x="2301435" y="93980"/>
            <a:ext cx="7772400" cy="6638290"/>
          </a:xfrm>
          <a:prstGeom prst="rect">
            <a:avLst/>
          </a:prstGeom>
        </p:spPr>
      </p:pic>
    </p:spTree>
    <p:extLst>
      <p:ext uri="{BB962C8B-B14F-4D97-AF65-F5344CB8AC3E}">
        <p14:creationId xmlns:p14="http://schemas.microsoft.com/office/powerpoint/2010/main" val="14149387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37B65277-82C6-6D08-6DCA-4A7DCC3B71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76979C2-8DCA-0EDF-A633-B2366B8FC0EA}"/>
              </a:ext>
            </a:extLst>
          </p:cNvPr>
          <p:cNvSpPr>
            <a:spLocks noGrp="1"/>
          </p:cNvSpPr>
          <p:nvPr>
            <p:ph type="title"/>
          </p:nvPr>
        </p:nvSpPr>
        <p:spPr>
          <a:xfrm>
            <a:off x="612648" y="603504"/>
            <a:ext cx="5862396" cy="790956"/>
          </a:xfrm>
        </p:spPr>
        <p:txBody>
          <a:bodyPr anchor="b">
            <a:normAutofit/>
          </a:bodyPr>
          <a:lstStyle/>
          <a:p>
            <a:r>
              <a:rPr lang="en-US" dirty="0" err="1"/>
              <a:t>Dockerization</a:t>
            </a:r>
            <a:endParaRPr lang="en-US" dirty="0"/>
          </a:p>
        </p:txBody>
      </p:sp>
      <p:sp>
        <p:nvSpPr>
          <p:cNvPr id="3" name="Content Placeholder 2">
            <a:extLst>
              <a:ext uri="{FF2B5EF4-FFF2-40B4-BE49-F238E27FC236}">
                <a16:creationId xmlns:a16="http://schemas.microsoft.com/office/drawing/2014/main" id="{03809BFD-0F65-A5E0-D4C3-A427237AE71D}"/>
              </a:ext>
            </a:extLst>
          </p:cNvPr>
          <p:cNvSpPr>
            <a:spLocks noGrp="1"/>
          </p:cNvSpPr>
          <p:nvPr>
            <p:ph idx="1"/>
          </p:nvPr>
        </p:nvSpPr>
        <p:spPr>
          <a:xfrm>
            <a:off x="612648" y="1394460"/>
            <a:ext cx="6348222" cy="4914900"/>
          </a:xfrm>
        </p:spPr>
        <p:txBody>
          <a:bodyPr>
            <a:normAutofit/>
          </a:bodyPr>
          <a:lstStyle/>
          <a:p>
            <a:pPr marL="0" indent="0">
              <a:lnSpc>
                <a:spcPct val="110000"/>
              </a:lnSpc>
              <a:buNone/>
            </a:pPr>
            <a:r>
              <a:rPr lang="en-US" sz="1100" dirty="0"/>
              <a:t>Docker makes your messy, version-sensitive stack run the same way everywhere—and it’s extra valuable for </a:t>
            </a:r>
            <a:r>
              <a:rPr lang="en-US" sz="1100" i="1" dirty="0"/>
              <a:t>your</a:t>
            </a:r>
            <a:r>
              <a:rPr lang="en-US" sz="1100" dirty="0"/>
              <a:t> project because you’ve got Node + </a:t>
            </a:r>
            <a:r>
              <a:rPr lang="en-US" sz="1100" dirty="0" err="1"/>
              <a:t>FastAPI</a:t>
            </a:r>
            <a:r>
              <a:rPr lang="en-US" sz="1100" dirty="0"/>
              <a:t> + </a:t>
            </a:r>
            <a:r>
              <a:rPr lang="en-US" sz="1100" dirty="0" err="1"/>
              <a:t>Ultralytics</a:t>
            </a:r>
            <a:r>
              <a:rPr lang="en-US" sz="1100" dirty="0"/>
              <a:t>/Torch + OpenCV/</a:t>
            </a:r>
            <a:r>
              <a:rPr lang="en-US" sz="1100" dirty="0" err="1"/>
              <a:t>EasyOCR</a:t>
            </a:r>
            <a:r>
              <a:rPr lang="en-US" sz="1100" dirty="0"/>
              <a:t>, which is a dependency minefield.</a:t>
            </a:r>
          </a:p>
          <a:p>
            <a:pPr marL="0" indent="0">
              <a:lnSpc>
                <a:spcPct val="110000"/>
              </a:lnSpc>
              <a:buNone/>
            </a:pPr>
            <a:r>
              <a:rPr lang="en-US" sz="1100" dirty="0"/>
              <a:t>Here’s why it matters here:</a:t>
            </a:r>
          </a:p>
          <a:p>
            <a:pPr>
              <a:lnSpc>
                <a:spcPct val="110000"/>
              </a:lnSpc>
            </a:pPr>
            <a:r>
              <a:rPr lang="en-US" sz="1100" b="1" dirty="0"/>
              <a:t>Reproducibility</a:t>
            </a:r>
            <a:r>
              <a:rPr lang="en-US" sz="1100" dirty="0"/>
              <a:t>: lock Python/Node versions, Torch/</a:t>
            </a:r>
            <a:r>
              <a:rPr lang="en-US" sz="1100" dirty="0" err="1"/>
              <a:t>Ultralytics</a:t>
            </a:r>
            <a:r>
              <a:rPr lang="en-US" sz="1100" dirty="0"/>
              <a:t> pins, OS libs. No more “works on my machine” or pip conflicts like you just hit.</a:t>
            </a:r>
          </a:p>
          <a:p>
            <a:pPr>
              <a:lnSpc>
                <a:spcPct val="110000"/>
              </a:lnSpc>
            </a:pPr>
            <a:r>
              <a:rPr lang="en-US" sz="1100" b="1" dirty="0"/>
              <a:t>One command up</a:t>
            </a:r>
            <a:r>
              <a:rPr lang="en-US" sz="1100" dirty="0"/>
              <a:t>: docker compose up builds and runs </a:t>
            </a:r>
            <a:r>
              <a:rPr lang="en-US" sz="1100" b="1" dirty="0"/>
              <a:t>frontend</a:t>
            </a:r>
            <a:r>
              <a:rPr lang="en-US" sz="1100" dirty="0"/>
              <a:t> and </a:t>
            </a:r>
            <a:r>
              <a:rPr lang="en-US" sz="1100" b="1" dirty="0"/>
              <a:t>backend</a:t>
            </a:r>
            <a:r>
              <a:rPr lang="en-US" sz="1100" dirty="0"/>
              <a:t> consistently (ports, env vars, networks).</a:t>
            </a:r>
          </a:p>
          <a:p>
            <a:pPr>
              <a:lnSpc>
                <a:spcPct val="110000"/>
              </a:lnSpc>
            </a:pPr>
            <a:r>
              <a:rPr lang="en-US" sz="1100" b="1" dirty="0"/>
              <a:t>Clean isolation</a:t>
            </a:r>
            <a:r>
              <a:rPr lang="en-US" sz="1100" dirty="0"/>
              <a:t>: ML deps (Torch, OpenCV, </a:t>
            </a:r>
            <a:r>
              <a:rPr lang="en-US" sz="1100" dirty="0" err="1"/>
              <a:t>EasyOCR</a:t>
            </a:r>
            <a:r>
              <a:rPr lang="en-US" sz="1100" dirty="0"/>
              <a:t>) live in the backend image; Node tooling lives in the frontend image—no cross-pollution with your host.</a:t>
            </a:r>
          </a:p>
          <a:p>
            <a:pPr>
              <a:lnSpc>
                <a:spcPct val="110000"/>
              </a:lnSpc>
            </a:pPr>
            <a:r>
              <a:rPr lang="en-US" sz="1100" b="1" dirty="0"/>
              <a:t>Easy onboarding &amp; CI/CD</a:t>
            </a:r>
            <a:r>
              <a:rPr lang="en-US" sz="1100" dirty="0"/>
              <a:t>: teammates and CI runners pull the exact images, run tests, and deploy the same artefacts you ran locally.</a:t>
            </a:r>
          </a:p>
          <a:p>
            <a:pPr>
              <a:lnSpc>
                <a:spcPct val="110000"/>
              </a:lnSpc>
            </a:pPr>
            <a:r>
              <a:rPr lang="en-US" sz="1100" b="1" dirty="0"/>
              <a:t>Deployment ready</a:t>
            </a:r>
            <a:r>
              <a:rPr lang="en-US" sz="1100" dirty="0"/>
              <a:t>: ship the images to ECS/Kubernetes/VMs with identical behavior; no host-level fiddling.</a:t>
            </a:r>
          </a:p>
          <a:p>
            <a:pPr>
              <a:lnSpc>
                <a:spcPct val="110000"/>
              </a:lnSpc>
            </a:pPr>
            <a:r>
              <a:rPr lang="en-US" sz="1100" b="1" dirty="0"/>
              <a:t>Security &amp; stability</a:t>
            </a:r>
            <a:r>
              <a:rPr lang="en-US" sz="1100" dirty="0"/>
              <a:t>: container boundaries, predictable runtime, controlled permissions/ports.</a:t>
            </a:r>
          </a:p>
          <a:p>
            <a:pPr>
              <a:lnSpc>
                <a:spcPct val="110000"/>
              </a:lnSpc>
            </a:pPr>
            <a:r>
              <a:rPr lang="en-US" sz="1100" b="1" dirty="0"/>
              <a:t>Port &amp; network wiring</a:t>
            </a:r>
            <a:r>
              <a:rPr lang="en-US" sz="1100" dirty="0"/>
              <a:t>: Compose gives you a private network (frontend → backend), plus clean host mappings (5173, 8000, 7860).</a:t>
            </a:r>
          </a:p>
        </p:txBody>
      </p:sp>
      <p:pic>
        <p:nvPicPr>
          <p:cNvPr id="13" name="Graphic 12" descr="Bucket and shovel">
            <a:extLst>
              <a:ext uri="{FF2B5EF4-FFF2-40B4-BE49-F238E27FC236}">
                <a16:creationId xmlns:a16="http://schemas.microsoft.com/office/drawing/2014/main" id="{20F876EB-7F41-9B60-C068-10DDBC62C1F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091395" y="1102440"/>
            <a:ext cx="4681506" cy="4681506"/>
          </a:xfrm>
          <a:prstGeom prst="rect">
            <a:avLst/>
          </a:prstGeom>
        </p:spPr>
      </p:pic>
    </p:spTree>
    <p:extLst>
      <p:ext uri="{BB962C8B-B14F-4D97-AF65-F5344CB8AC3E}">
        <p14:creationId xmlns:p14="http://schemas.microsoft.com/office/powerpoint/2010/main" val="38988836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Can 29">
            <a:extLst>
              <a:ext uri="{FF2B5EF4-FFF2-40B4-BE49-F238E27FC236}">
                <a16:creationId xmlns:a16="http://schemas.microsoft.com/office/drawing/2014/main" id="{ECA6736C-A875-CB9E-E468-9953EC3B9B62}"/>
              </a:ext>
            </a:extLst>
          </p:cNvPr>
          <p:cNvSpPr/>
          <p:nvPr/>
        </p:nvSpPr>
        <p:spPr>
          <a:xfrm>
            <a:off x="1920240" y="217487"/>
            <a:ext cx="8046720" cy="6114733"/>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r>
              <a:rPr lang="en-US" b="1" dirty="0">
                <a:solidFill>
                  <a:schemeClr val="tx1"/>
                </a:solidFill>
              </a:rPr>
              <a:t>Docker</a:t>
            </a:r>
          </a:p>
        </p:txBody>
      </p:sp>
      <p:sp>
        <p:nvSpPr>
          <p:cNvPr id="4" name="Rectangle 3">
            <a:extLst>
              <a:ext uri="{FF2B5EF4-FFF2-40B4-BE49-F238E27FC236}">
                <a16:creationId xmlns:a16="http://schemas.microsoft.com/office/drawing/2014/main" id="{95AA2622-7DDE-A522-CB19-D2233B0229E9}"/>
              </a:ext>
            </a:extLst>
          </p:cNvPr>
          <p:cNvSpPr/>
          <p:nvPr/>
        </p:nvSpPr>
        <p:spPr>
          <a:xfrm>
            <a:off x="3863340" y="1291590"/>
            <a:ext cx="4229100" cy="49149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t>React.js</a:t>
            </a:r>
            <a:r>
              <a:rPr lang="en-US" dirty="0"/>
              <a:t> UI</a:t>
            </a:r>
          </a:p>
        </p:txBody>
      </p:sp>
      <p:cxnSp>
        <p:nvCxnSpPr>
          <p:cNvPr id="6" name="Straight Arrow Connector 5">
            <a:extLst>
              <a:ext uri="{FF2B5EF4-FFF2-40B4-BE49-F238E27FC236}">
                <a16:creationId xmlns:a16="http://schemas.microsoft.com/office/drawing/2014/main" id="{534CEEFF-CE79-5D8A-7311-2721DE196832}"/>
              </a:ext>
            </a:extLst>
          </p:cNvPr>
          <p:cNvCxnSpPr>
            <a:cxnSpLocks/>
            <a:stCxn id="4" idx="2"/>
            <a:endCxn id="9" idx="0"/>
          </p:cNvCxnSpPr>
          <p:nvPr/>
        </p:nvCxnSpPr>
        <p:spPr>
          <a:xfrm flipH="1">
            <a:off x="5029200" y="1783080"/>
            <a:ext cx="948690" cy="101727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9" name="Rounded Rectangle 8">
            <a:extLst>
              <a:ext uri="{FF2B5EF4-FFF2-40B4-BE49-F238E27FC236}">
                <a16:creationId xmlns:a16="http://schemas.microsoft.com/office/drawing/2014/main" id="{95BB81D9-B34F-DDD7-D829-30B7A4F4C5FE}"/>
              </a:ext>
            </a:extLst>
          </p:cNvPr>
          <p:cNvSpPr/>
          <p:nvPr/>
        </p:nvSpPr>
        <p:spPr>
          <a:xfrm>
            <a:off x="4206240" y="2800350"/>
            <a:ext cx="1645920" cy="49149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Object detection</a:t>
            </a:r>
          </a:p>
        </p:txBody>
      </p:sp>
      <p:sp>
        <p:nvSpPr>
          <p:cNvPr id="10" name="Rounded Rectangle 9">
            <a:extLst>
              <a:ext uri="{FF2B5EF4-FFF2-40B4-BE49-F238E27FC236}">
                <a16:creationId xmlns:a16="http://schemas.microsoft.com/office/drawing/2014/main" id="{14532637-ED58-B3F0-FFEB-F94DB39E855A}"/>
              </a:ext>
            </a:extLst>
          </p:cNvPr>
          <p:cNvSpPr/>
          <p:nvPr/>
        </p:nvSpPr>
        <p:spPr>
          <a:xfrm>
            <a:off x="6198870" y="2800350"/>
            <a:ext cx="1645920" cy="49149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Text to Speech</a:t>
            </a:r>
          </a:p>
        </p:txBody>
      </p:sp>
      <p:cxnSp>
        <p:nvCxnSpPr>
          <p:cNvPr id="12" name="Straight Arrow Connector 11">
            <a:extLst>
              <a:ext uri="{FF2B5EF4-FFF2-40B4-BE49-F238E27FC236}">
                <a16:creationId xmlns:a16="http://schemas.microsoft.com/office/drawing/2014/main" id="{CA5F8EFC-CE72-B4E4-8EC1-EE2A39CFDB0D}"/>
              </a:ext>
            </a:extLst>
          </p:cNvPr>
          <p:cNvCxnSpPr>
            <a:cxnSpLocks/>
            <a:stCxn id="4" idx="2"/>
            <a:endCxn id="10" idx="0"/>
          </p:cNvCxnSpPr>
          <p:nvPr/>
        </p:nvCxnSpPr>
        <p:spPr>
          <a:xfrm>
            <a:off x="5977890" y="1783080"/>
            <a:ext cx="1043940" cy="101727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5" name="Vertical Scroll 14">
            <a:extLst>
              <a:ext uri="{FF2B5EF4-FFF2-40B4-BE49-F238E27FC236}">
                <a16:creationId xmlns:a16="http://schemas.microsoft.com/office/drawing/2014/main" id="{0170E440-96CF-77D2-BF24-7F14BE164C37}"/>
              </a:ext>
            </a:extLst>
          </p:cNvPr>
          <p:cNvSpPr/>
          <p:nvPr/>
        </p:nvSpPr>
        <p:spPr>
          <a:xfrm>
            <a:off x="4160520" y="4309110"/>
            <a:ext cx="1691640" cy="1245870"/>
          </a:xfrm>
          <a:prstGeom prst="verticalScroll">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err="1"/>
              <a:t>live_gradio.py</a:t>
            </a:r>
            <a:endParaRPr lang="en-US" sz="1400" dirty="0"/>
          </a:p>
        </p:txBody>
      </p:sp>
      <p:sp>
        <p:nvSpPr>
          <p:cNvPr id="16" name="Vertical Scroll 15">
            <a:extLst>
              <a:ext uri="{FF2B5EF4-FFF2-40B4-BE49-F238E27FC236}">
                <a16:creationId xmlns:a16="http://schemas.microsoft.com/office/drawing/2014/main" id="{4874829D-2E53-634A-287C-40402869826B}"/>
              </a:ext>
            </a:extLst>
          </p:cNvPr>
          <p:cNvSpPr/>
          <p:nvPr/>
        </p:nvSpPr>
        <p:spPr>
          <a:xfrm>
            <a:off x="6198870" y="4309110"/>
            <a:ext cx="1691640" cy="1245870"/>
          </a:xfrm>
          <a:prstGeom prst="verticalScroll">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err="1"/>
              <a:t>live_ocr_tts.py</a:t>
            </a:r>
            <a:endParaRPr lang="en-US" sz="1400" dirty="0"/>
          </a:p>
        </p:txBody>
      </p:sp>
      <p:cxnSp>
        <p:nvCxnSpPr>
          <p:cNvPr id="18" name="Straight Arrow Connector 17">
            <a:extLst>
              <a:ext uri="{FF2B5EF4-FFF2-40B4-BE49-F238E27FC236}">
                <a16:creationId xmlns:a16="http://schemas.microsoft.com/office/drawing/2014/main" id="{76365CCD-D16C-A03F-93F6-B179F6F5433C}"/>
              </a:ext>
            </a:extLst>
          </p:cNvPr>
          <p:cNvCxnSpPr>
            <a:stCxn id="9" idx="2"/>
            <a:endCxn id="15" idx="0"/>
          </p:cNvCxnSpPr>
          <p:nvPr/>
        </p:nvCxnSpPr>
        <p:spPr>
          <a:xfrm flipH="1">
            <a:off x="5006340" y="3291840"/>
            <a:ext cx="22860" cy="101727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400D98E5-9F99-DB63-1913-7079BF6F605D}"/>
              </a:ext>
            </a:extLst>
          </p:cNvPr>
          <p:cNvCxnSpPr/>
          <p:nvPr/>
        </p:nvCxnSpPr>
        <p:spPr>
          <a:xfrm flipH="1">
            <a:off x="7044690" y="3291840"/>
            <a:ext cx="22860" cy="101727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0" name="Rectangle 19">
            <a:extLst>
              <a:ext uri="{FF2B5EF4-FFF2-40B4-BE49-F238E27FC236}">
                <a16:creationId xmlns:a16="http://schemas.microsoft.com/office/drawing/2014/main" id="{D1F171C3-CF7C-08D4-4FF3-4155FC919853}"/>
              </a:ext>
            </a:extLst>
          </p:cNvPr>
          <p:cNvSpPr/>
          <p:nvPr/>
        </p:nvSpPr>
        <p:spPr>
          <a:xfrm>
            <a:off x="4834890" y="537210"/>
            <a:ext cx="2186940" cy="56007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Works with camera</a:t>
            </a:r>
          </a:p>
        </p:txBody>
      </p:sp>
      <p:sp>
        <p:nvSpPr>
          <p:cNvPr id="26" name="Curved Down Arrow 25">
            <a:extLst>
              <a:ext uri="{FF2B5EF4-FFF2-40B4-BE49-F238E27FC236}">
                <a16:creationId xmlns:a16="http://schemas.microsoft.com/office/drawing/2014/main" id="{298B74E0-4FE0-5A25-E371-D46DFD21DA53}"/>
              </a:ext>
            </a:extLst>
          </p:cNvPr>
          <p:cNvSpPr/>
          <p:nvPr/>
        </p:nvSpPr>
        <p:spPr>
          <a:xfrm rot="16432311">
            <a:off x="889506" y="1734502"/>
            <a:ext cx="5033269" cy="2131695"/>
          </a:xfrm>
          <a:prstGeom prst="curvedDownArrow">
            <a:avLst>
              <a:gd name="adj1" fmla="val 6945"/>
              <a:gd name="adj2" fmla="val 36532"/>
              <a:gd name="adj3" fmla="val 19638"/>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9" name="Curved Right Arrow 28">
            <a:extLst>
              <a:ext uri="{FF2B5EF4-FFF2-40B4-BE49-F238E27FC236}">
                <a16:creationId xmlns:a16="http://schemas.microsoft.com/office/drawing/2014/main" id="{F04A0A36-63C3-3C8A-A184-C3769A27F629}"/>
              </a:ext>
            </a:extLst>
          </p:cNvPr>
          <p:cNvSpPr/>
          <p:nvPr/>
        </p:nvSpPr>
        <p:spPr>
          <a:xfrm rot="10286281">
            <a:off x="7380370" y="349021"/>
            <a:ext cx="2096383" cy="4802345"/>
          </a:xfrm>
          <a:prstGeom prst="curvedRightArrow">
            <a:avLst>
              <a:gd name="adj1" fmla="val 8662"/>
              <a:gd name="adj2" fmla="val 34359"/>
              <a:gd name="adj3" fmla="val 250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1" name="Oval Callout 30">
            <a:extLst>
              <a:ext uri="{FF2B5EF4-FFF2-40B4-BE49-F238E27FC236}">
                <a16:creationId xmlns:a16="http://schemas.microsoft.com/office/drawing/2014/main" id="{298DED82-5FF7-04C9-88BE-A1C273B9A7F1}"/>
              </a:ext>
            </a:extLst>
          </p:cNvPr>
          <p:cNvSpPr/>
          <p:nvPr/>
        </p:nvSpPr>
        <p:spPr>
          <a:xfrm>
            <a:off x="10072468" y="661182"/>
            <a:ext cx="2119532" cy="1223889"/>
          </a:xfrm>
          <a:prstGeom prst="wedgeEllipseCallou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Docker compose up</a:t>
            </a:r>
          </a:p>
        </p:txBody>
      </p:sp>
    </p:spTree>
    <p:extLst>
      <p:ext uri="{BB962C8B-B14F-4D97-AF65-F5344CB8AC3E}">
        <p14:creationId xmlns:p14="http://schemas.microsoft.com/office/powerpoint/2010/main" val="3778539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1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1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blinds(horizontal)">
                                      <p:cBhvr>
                                        <p:cTn id="22" dur="1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blinds(horizontal)">
                                      <p:cBhvr>
                                        <p:cTn id="27" dur="1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fade">
                                      <p:cBhvr>
                                        <p:cTn id="32" dur="1500"/>
                                        <p:tgtEl>
                                          <p:spTgt spid="1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fade">
                                      <p:cBhvr>
                                        <p:cTn id="37" dur="1500"/>
                                        <p:tgtEl>
                                          <p:spTgt spid="19"/>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blinds(horizontal)">
                                      <p:cBhvr>
                                        <p:cTn id="42" dur="1500"/>
                                        <p:tgtEl>
                                          <p:spTgt spid="15"/>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blinds(horizontal)">
                                      <p:cBhvr>
                                        <p:cTn id="47" dur="1500"/>
                                        <p:tgtEl>
                                          <p:spTgt spid="16"/>
                                        </p:tgtEl>
                                      </p:cBhvr>
                                    </p:animEffect>
                                  </p:childTnLst>
                                </p:cTn>
                              </p:par>
                            </p:childTnLst>
                          </p:cTn>
                        </p:par>
                      </p:childTnLst>
                    </p:cTn>
                  </p:par>
                  <p:par>
                    <p:cTn id="48" fill="hold">
                      <p:stCondLst>
                        <p:cond delay="indefinite"/>
                      </p:stCondLst>
                      <p:childTnLst>
                        <p:par>
                          <p:cTn id="49" fill="hold">
                            <p:stCondLst>
                              <p:cond delay="0"/>
                            </p:stCondLst>
                            <p:childTnLst>
                              <p:par>
                                <p:cTn id="50" presetID="20" presetClass="entr" presetSubtype="0" fill="hold" grpId="0" nodeType="clickEffect">
                                  <p:stCondLst>
                                    <p:cond delay="0"/>
                                  </p:stCondLst>
                                  <p:childTnLst>
                                    <p:set>
                                      <p:cBhvr>
                                        <p:cTn id="51" dur="1" fill="hold">
                                          <p:stCondLst>
                                            <p:cond delay="0"/>
                                          </p:stCondLst>
                                        </p:cTn>
                                        <p:tgtEl>
                                          <p:spTgt spid="26"/>
                                        </p:tgtEl>
                                        <p:attrNameLst>
                                          <p:attrName>style.visibility</p:attrName>
                                        </p:attrNameLst>
                                      </p:cBhvr>
                                      <p:to>
                                        <p:strVal val="visible"/>
                                      </p:to>
                                    </p:set>
                                    <p:animEffect transition="in" filter="wedge">
                                      <p:cBhvr>
                                        <p:cTn id="52" dur="1500"/>
                                        <p:tgtEl>
                                          <p:spTgt spid="26"/>
                                        </p:tgtEl>
                                      </p:cBhvr>
                                    </p:animEffect>
                                  </p:childTnLst>
                                </p:cTn>
                              </p:par>
                            </p:childTnLst>
                          </p:cTn>
                        </p:par>
                      </p:childTnLst>
                    </p:cTn>
                  </p:par>
                  <p:par>
                    <p:cTn id="53" fill="hold">
                      <p:stCondLst>
                        <p:cond delay="indefinite"/>
                      </p:stCondLst>
                      <p:childTnLst>
                        <p:par>
                          <p:cTn id="54" fill="hold">
                            <p:stCondLst>
                              <p:cond delay="0"/>
                            </p:stCondLst>
                            <p:childTnLst>
                              <p:par>
                                <p:cTn id="55" presetID="20" presetClass="entr" presetSubtype="0" fill="hold" grpId="0" nodeType="clickEffect">
                                  <p:stCondLst>
                                    <p:cond delay="0"/>
                                  </p:stCondLst>
                                  <p:childTnLst>
                                    <p:set>
                                      <p:cBhvr>
                                        <p:cTn id="56" dur="1" fill="hold">
                                          <p:stCondLst>
                                            <p:cond delay="0"/>
                                          </p:stCondLst>
                                        </p:cTn>
                                        <p:tgtEl>
                                          <p:spTgt spid="29"/>
                                        </p:tgtEl>
                                        <p:attrNameLst>
                                          <p:attrName>style.visibility</p:attrName>
                                        </p:attrNameLst>
                                      </p:cBhvr>
                                      <p:to>
                                        <p:strVal val="visible"/>
                                      </p:to>
                                    </p:set>
                                    <p:animEffect transition="in" filter="wedge">
                                      <p:cBhvr>
                                        <p:cTn id="57" dur="1500"/>
                                        <p:tgtEl>
                                          <p:spTgt spid="29"/>
                                        </p:tgtEl>
                                      </p:cBhvr>
                                    </p:animEffect>
                                  </p:childTnLst>
                                </p:cTn>
                              </p:par>
                            </p:childTnLst>
                          </p:cTn>
                        </p:par>
                      </p:childTnLst>
                    </p:cTn>
                  </p:par>
                  <p:par>
                    <p:cTn id="58" fill="hold">
                      <p:stCondLst>
                        <p:cond delay="indefinite"/>
                      </p:stCondLst>
                      <p:childTnLst>
                        <p:par>
                          <p:cTn id="59" fill="hold">
                            <p:stCondLst>
                              <p:cond delay="0"/>
                            </p:stCondLst>
                            <p:childTnLst>
                              <p:par>
                                <p:cTn id="60" presetID="3" presetClass="entr" presetSubtype="10" fill="hold" grpId="0" nodeType="clickEffect">
                                  <p:stCondLst>
                                    <p:cond delay="0"/>
                                  </p:stCondLst>
                                  <p:childTnLst>
                                    <p:set>
                                      <p:cBhvr>
                                        <p:cTn id="61" dur="1" fill="hold">
                                          <p:stCondLst>
                                            <p:cond delay="0"/>
                                          </p:stCondLst>
                                        </p:cTn>
                                        <p:tgtEl>
                                          <p:spTgt spid="20"/>
                                        </p:tgtEl>
                                        <p:attrNameLst>
                                          <p:attrName>style.visibility</p:attrName>
                                        </p:attrNameLst>
                                      </p:cBhvr>
                                      <p:to>
                                        <p:strVal val="visible"/>
                                      </p:to>
                                    </p:set>
                                    <p:animEffect transition="in" filter="blinds(horizontal)">
                                      <p:cBhvr>
                                        <p:cTn id="62" dur="1500"/>
                                        <p:tgtEl>
                                          <p:spTgt spid="20"/>
                                        </p:tgtEl>
                                      </p:cBhvr>
                                    </p:animEffect>
                                  </p:childTnLst>
                                </p:cTn>
                              </p:par>
                            </p:childTnLst>
                          </p:cTn>
                        </p:par>
                      </p:childTnLst>
                    </p:cTn>
                  </p:par>
                  <p:par>
                    <p:cTn id="63" fill="hold">
                      <p:stCondLst>
                        <p:cond delay="indefinite"/>
                      </p:stCondLst>
                      <p:childTnLst>
                        <p:par>
                          <p:cTn id="64" fill="hold">
                            <p:stCondLst>
                              <p:cond delay="0"/>
                            </p:stCondLst>
                            <p:childTnLst>
                              <p:par>
                                <p:cTn id="65" presetID="41" presetClass="entr" presetSubtype="0" fill="hold" grpId="0" nodeType="clickEffect">
                                  <p:stCondLst>
                                    <p:cond delay="0"/>
                                  </p:stCondLst>
                                  <p:iterate type="lt">
                                    <p:tmPct val="10000"/>
                                  </p:iterate>
                                  <p:childTnLst>
                                    <p:set>
                                      <p:cBhvr>
                                        <p:cTn id="66" dur="1" fill="hold">
                                          <p:stCondLst>
                                            <p:cond delay="0"/>
                                          </p:stCondLst>
                                        </p:cTn>
                                        <p:tgtEl>
                                          <p:spTgt spid="31"/>
                                        </p:tgtEl>
                                        <p:attrNameLst>
                                          <p:attrName>style.visibility</p:attrName>
                                        </p:attrNameLst>
                                      </p:cBhvr>
                                      <p:to>
                                        <p:strVal val="visible"/>
                                      </p:to>
                                    </p:set>
                                    <p:anim calcmode="lin" valueType="num">
                                      <p:cBhvr>
                                        <p:cTn id="67" dur="1500" fill="hold"/>
                                        <p:tgtEl>
                                          <p:spTgt spid="31"/>
                                        </p:tgtEl>
                                        <p:attrNameLst>
                                          <p:attrName>ppt_x</p:attrName>
                                        </p:attrNameLst>
                                      </p:cBhvr>
                                      <p:tavLst>
                                        <p:tav tm="0">
                                          <p:val>
                                            <p:strVal val="#ppt_x"/>
                                          </p:val>
                                        </p:tav>
                                        <p:tav tm="50000">
                                          <p:val>
                                            <p:strVal val="#ppt_x+.1"/>
                                          </p:val>
                                        </p:tav>
                                        <p:tav tm="100000">
                                          <p:val>
                                            <p:strVal val="#ppt_x"/>
                                          </p:val>
                                        </p:tav>
                                      </p:tavLst>
                                    </p:anim>
                                    <p:anim calcmode="lin" valueType="num">
                                      <p:cBhvr>
                                        <p:cTn id="68" dur="1500" fill="hold"/>
                                        <p:tgtEl>
                                          <p:spTgt spid="31"/>
                                        </p:tgtEl>
                                        <p:attrNameLst>
                                          <p:attrName>ppt_y</p:attrName>
                                        </p:attrNameLst>
                                      </p:cBhvr>
                                      <p:tavLst>
                                        <p:tav tm="0">
                                          <p:val>
                                            <p:strVal val="#ppt_y"/>
                                          </p:val>
                                        </p:tav>
                                        <p:tav tm="100000">
                                          <p:val>
                                            <p:strVal val="#ppt_y"/>
                                          </p:val>
                                        </p:tav>
                                      </p:tavLst>
                                    </p:anim>
                                    <p:anim calcmode="lin" valueType="num">
                                      <p:cBhvr>
                                        <p:cTn id="69" dur="1500" fill="hold"/>
                                        <p:tgtEl>
                                          <p:spTgt spid="31"/>
                                        </p:tgtEl>
                                        <p:attrNameLst>
                                          <p:attrName>ppt_h</p:attrName>
                                        </p:attrNameLst>
                                      </p:cBhvr>
                                      <p:tavLst>
                                        <p:tav tm="0">
                                          <p:val>
                                            <p:strVal val="#ppt_h/10"/>
                                          </p:val>
                                        </p:tav>
                                        <p:tav tm="50000">
                                          <p:val>
                                            <p:strVal val="#ppt_h+.01"/>
                                          </p:val>
                                        </p:tav>
                                        <p:tav tm="100000">
                                          <p:val>
                                            <p:strVal val="#ppt_h"/>
                                          </p:val>
                                        </p:tav>
                                      </p:tavLst>
                                    </p:anim>
                                    <p:anim calcmode="lin" valueType="num">
                                      <p:cBhvr>
                                        <p:cTn id="70" dur="1500" fill="hold"/>
                                        <p:tgtEl>
                                          <p:spTgt spid="31"/>
                                        </p:tgtEl>
                                        <p:attrNameLst>
                                          <p:attrName>ppt_w</p:attrName>
                                        </p:attrNameLst>
                                      </p:cBhvr>
                                      <p:tavLst>
                                        <p:tav tm="0">
                                          <p:val>
                                            <p:strVal val="#ppt_w/10"/>
                                          </p:val>
                                        </p:tav>
                                        <p:tav tm="50000">
                                          <p:val>
                                            <p:strVal val="#ppt_w+.01"/>
                                          </p:val>
                                        </p:tav>
                                        <p:tav tm="100000">
                                          <p:val>
                                            <p:strVal val="#ppt_w"/>
                                          </p:val>
                                        </p:tav>
                                      </p:tavLst>
                                    </p:anim>
                                    <p:animEffect transition="in" filter="fade">
                                      <p:cBhvr>
                                        <p:cTn id="71" dur="1500" tmFilter="0,0; .5, 1; 1, 1"/>
                                        <p:tgtEl>
                                          <p:spTgt spid="31"/>
                                        </p:tgtEl>
                                      </p:cBhvr>
                                    </p:animEffect>
                                  </p:childTnLst>
                                </p:cTn>
                              </p:par>
                            </p:childTnLst>
                          </p:cTn>
                        </p:par>
                      </p:childTnLst>
                    </p:cTn>
                  </p:par>
                  <p:par>
                    <p:cTn id="72" fill="hold">
                      <p:stCondLst>
                        <p:cond delay="indefinite"/>
                      </p:stCondLst>
                      <p:childTnLst>
                        <p:par>
                          <p:cTn id="73" fill="hold">
                            <p:stCondLst>
                              <p:cond delay="0"/>
                            </p:stCondLst>
                            <p:childTnLst>
                              <p:par>
                                <p:cTn id="74" presetID="53" presetClass="entr" presetSubtype="16" fill="hold" grpId="0" nodeType="clickEffect">
                                  <p:stCondLst>
                                    <p:cond delay="0"/>
                                  </p:stCondLst>
                                  <p:childTnLst>
                                    <p:set>
                                      <p:cBhvr>
                                        <p:cTn id="75" dur="1" fill="hold">
                                          <p:stCondLst>
                                            <p:cond delay="0"/>
                                          </p:stCondLst>
                                        </p:cTn>
                                        <p:tgtEl>
                                          <p:spTgt spid="30"/>
                                        </p:tgtEl>
                                        <p:attrNameLst>
                                          <p:attrName>style.visibility</p:attrName>
                                        </p:attrNameLst>
                                      </p:cBhvr>
                                      <p:to>
                                        <p:strVal val="visible"/>
                                      </p:to>
                                    </p:set>
                                    <p:anim calcmode="lin" valueType="num">
                                      <p:cBhvr>
                                        <p:cTn id="76" dur="1500" fill="hold"/>
                                        <p:tgtEl>
                                          <p:spTgt spid="30"/>
                                        </p:tgtEl>
                                        <p:attrNameLst>
                                          <p:attrName>ppt_w</p:attrName>
                                        </p:attrNameLst>
                                      </p:cBhvr>
                                      <p:tavLst>
                                        <p:tav tm="0">
                                          <p:val>
                                            <p:fltVal val="0"/>
                                          </p:val>
                                        </p:tav>
                                        <p:tav tm="100000">
                                          <p:val>
                                            <p:strVal val="#ppt_w"/>
                                          </p:val>
                                        </p:tav>
                                      </p:tavLst>
                                    </p:anim>
                                    <p:anim calcmode="lin" valueType="num">
                                      <p:cBhvr>
                                        <p:cTn id="77" dur="1500" fill="hold"/>
                                        <p:tgtEl>
                                          <p:spTgt spid="30"/>
                                        </p:tgtEl>
                                        <p:attrNameLst>
                                          <p:attrName>ppt_h</p:attrName>
                                        </p:attrNameLst>
                                      </p:cBhvr>
                                      <p:tavLst>
                                        <p:tav tm="0">
                                          <p:val>
                                            <p:fltVal val="0"/>
                                          </p:val>
                                        </p:tav>
                                        <p:tav tm="100000">
                                          <p:val>
                                            <p:strVal val="#ppt_h"/>
                                          </p:val>
                                        </p:tav>
                                      </p:tavLst>
                                    </p:anim>
                                    <p:animEffect transition="in" filter="fade">
                                      <p:cBhvr>
                                        <p:cTn id="78" dur="1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4" grpId="0" animBg="1"/>
      <p:bldP spid="9" grpId="0" animBg="1"/>
      <p:bldP spid="10" grpId="0" animBg="1"/>
      <p:bldP spid="15" grpId="0" animBg="1"/>
      <p:bldP spid="16" grpId="0" animBg="1"/>
      <p:bldP spid="20" grpId="0" animBg="1"/>
      <p:bldP spid="26" grpId="0" animBg="1"/>
      <p:bldP spid="29" grpId="0" animBg="1"/>
      <p:bldP spid="31"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10;&#10;AI-generated content may be incorrect.">
            <a:extLst>
              <a:ext uri="{FF2B5EF4-FFF2-40B4-BE49-F238E27FC236}">
                <a16:creationId xmlns:a16="http://schemas.microsoft.com/office/drawing/2014/main" id="{78A80621-9CCC-1E46-C042-312F301F2412}"/>
              </a:ext>
            </a:extLst>
          </p:cNvPr>
          <p:cNvPicPr>
            <a:picLocks noChangeAspect="1"/>
          </p:cNvPicPr>
          <p:nvPr/>
        </p:nvPicPr>
        <p:blipFill>
          <a:blip r:embed="rId2"/>
          <a:stretch>
            <a:fillRect/>
          </a:stretch>
        </p:blipFill>
        <p:spPr>
          <a:xfrm>
            <a:off x="799514" y="0"/>
            <a:ext cx="10592972" cy="6854276"/>
          </a:xfrm>
          <a:prstGeom prst="rect">
            <a:avLst/>
          </a:prstGeom>
        </p:spPr>
      </p:pic>
    </p:spTree>
    <p:extLst>
      <p:ext uri="{BB962C8B-B14F-4D97-AF65-F5344CB8AC3E}">
        <p14:creationId xmlns:p14="http://schemas.microsoft.com/office/powerpoint/2010/main" val="18034058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EABCFC5-0670-AFFA-7B7A-4F29617254C7}"/>
              </a:ext>
            </a:extLst>
          </p:cNvPr>
          <p:cNvSpPr>
            <a:spLocks noGrp="1"/>
          </p:cNvSpPr>
          <p:nvPr>
            <p:ph idx="1"/>
          </p:nvPr>
        </p:nvSpPr>
        <p:spPr/>
        <p:txBody>
          <a:bodyPr>
            <a:normAutofit/>
          </a:bodyPr>
          <a:lstStyle/>
          <a:p>
            <a:pPr marL="0" indent="0" algn="ctr">
              <a:buNone/>
            </a:pPr>
            <a:r>
              <a:rPr lang="en-US" sz="6000" dirty="0"/>
              <a:t>Thank you !</a:t>
            </a:r>
          </a:p>
        </p:txBody>
      </p:sp>
    </p:spTree>
    <p:extLst>
      <p:ext uri="{BB962C8B-B14F-4D97-AF65-F5344CB8AC3E}">
        <p14:creationId xmlns:p14="http://schemas.microsoft.com/office/powerpoint/2010/main" val="1939583643"/>
      </p:ext>
    </p:extLst>
  </p:cSld>
  <p:clrMapOvr>
    <a:masterClrMapping/>
  </p:clrMapOvr>
</p:sld>
</file>

<file path=ppt/theme/theme1.xml><?xml version="1.0" encoding="utf-8"?>
<a:theme xmlns:a="http://schemas.openxmlformats.org/drawingml/2006/main" name="VanillaVTI">
  <a:themeElements>
    <a:clrScheme name="Vanilla">
      <a:dk1>
        <a:sysClr val="windowText" lastClr="000000"/>
      </a:dk1>
      <a:lt1>
        <a:sysClr val="window" lastClr="FFFFFF"/>
      </a:lt1>
      <a:dk2>
        <a:srgbClr val="2C3932"/>
      </a:dk2>
      <a:lt2>
        <a:srgbClr val="FDF6EA"/>
      </a:lt2>
      <a:accent1>
        <a:srgbClr val="169C9A"/>
      </a:accent1>
      <a:accent2>
        <a:srgbClr val="FA9A42"/>
      </a:accent2>
      <a:accent3>
        <a:srgbClr val="E15C3D"/>
      </a:accent3>
      <a:accent4>
        <a:srgbClr val="E78A67"/>
      </a:accent4>
      <a:accent5>
        <a:srgbClr val="A74B40"/>
      </a:accent5>
      <a:accent6>
        <a:srgbClr val="3D9072"/>
      </a:accent6>
      <a:hlink>
        <a:srgbClr val="169C9A"/>
      </a:hlink>
      <a:folHlink>
        <a:srgbClr val="E15C3D"/>
      </a:folHlink>
    </a:clrScheme>
    <a:fontScheme name="Neue Haas">
      <a:majorFont>
        <a:latin typeface="Neue Haas Grotesk Text Pro"/>
        <a:ea typeface=""/>
        <a:cs typeface=""/>
      </a:majorFont>
      <a:minorFont>
        <a:latin typeface="Neue Haas Grotesk Tex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nillaVTI" id="{54D376C6-1C9B-4C6B-8F3C-483BB307BB05}" vid="{7690D8A9-C071-45EF-BA7A-F7FA9779B11D}"/>
    </a:ext>
  </a:extLst>
</a:theme>
</file>

<file path=docProps/app.xml><?xml version="1.0" encoding="utf-8"?>
<Properties xmlns="http://schemas.openxmlformats.org/officeDocument/2006/extended-properties" xmlns:vt="http://schemas.openxmlformats.org/officeDocument/2006/docPropsVTypes">
  <TotalTime>7053</TotalTime>
  <Words>566</Words>
  <Application>Microsoft Macintosh PowerPoint</Application>
  <PresentationFormat>Widescreen</PresentationFormat>
  <Paragraphs>51</Paragraphs>
  <Slides>8</Slides>
  <Notes>0</Notes>
  <HiddenSlides>0</HiddenSlides>
  <MMClips>1</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8</vt:i4>
      </vt:variant>
    </vt:vector>
  </HeadingPairs>
  <TitlesOfParts>
    <vt:vector size="11" baseType="lpstr">
      <vt:lpstr>Arial</vt:lpstr>
      <vt:lpstr>Neue Haas Grotesk Text Pro</vt:lpstr>
      <vt:lpstr>VanillaVTI</vt:lpstr>
      <vt:lpstr>AI Assisted Navigation Device Module Integration</vt:lpstr>
      <vt:lpstr>Big Picture</vt:lpstr>
      <vt:lpstr>Framework Flow</vt:lpstr>
      <vt:lpstr>PowerPoint Presentation</vt:lpstr>
      <vt:lpstr>Dockerization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RITIKA MAIKAP</dc:creator>
  <cp:lastModifiedBy>RITIKA MAIKAP</cp:lastModifiedBy>
  <cp:revision>2</cp:revision>
  <dcterms:created xsi:type="dcterms:W3CDTF">2025-08-30T19:24:13Z</dcterms:created>
  <dcterms:modified xsi:type="dcterms:W3CDTF">2025-09-04T16:57:27Z</dcterms:modified>
</cp:coreProperties>
</file>